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sldIdLst>
    <p:sldId id="1370" r:id="rId2"/>
    <p:sldId id="1510" r:id="rId3"/>
    <p:sldId id="1470" r:id="rId4"/>
    <p:sldId id="1471" r:id="rId5"/>
    <p:sldId id="1512" r:id="rId6"/>
    <p:sldId id="1511" r:id="rId7"/>
    <p:sldId id="1593" r:id="rId8"/>
    <p:sldId id="1601" r:id="rId9"/>
    <p:sldId id="1594" r:id="rId10"/>
    <p:sldId id="1598" r:id="rId11"/>
    <p:sldId id="1595" r:id="rId12"/>
    <p:sldId id="1596" r:id="rId13"/>
    <p:sldId id="1597" r:id="rId14"/>
    <p:sldId id="1603" r:id="rId15"/>
    <p:sldId id="1602" r:id="rId16"/>
    <p:sldId id="1604" r:id="rId17"/>
    <p:sldId id="1605" r:id="rId18"/>
    <p:sldId id="1623" r:id="rId19"/>
    <p:sldId id="1624" r:id="rId20"/>
    <p:sldId id="1625" r:id="rId21"/>
    <p:sldId id="1626" r:id="rId22"/>
    <p:sldId id="1627" r:id="rId23"/>
    <p:sldId id="1629" r:id="rId24"/>
    <p:sldId id="1628" r:id="rId25"/>
    <p:sldId id="1630" r:id="rId26"/>
    <p:sldId id="1631" r:id="rId27"/>
    <p:sldId id="1632" r:id="rId28"/>
    <p:sldId id="1634" r:id="rId29"/>
    <p:sldId id="1633" r:id="rId30"/>
    <p:sldId id="1640" r:id="rId31"/>
    <p:sldId id="1641" r:id="rId32"/>
    <p:sldId id="1642" r:id="rId33"/>
    <p:sldId id="1466" r:id="rId34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33"/>
    <a:srgbClr val="FFE38B"/>
    <a:srgbClr val="D828B6"/>
    <a:srgbClr val="0000FF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</a:t>
            </a:r>
            <a:r>
              <a:rPr lang="en-US" altLang="en-US" sz="1600" dirty="0" smtClean="0">
                <a:latin typeface="Arial" pitchFamily="34" charset="0"/>
              </a:rPr>
              <a:t>UMBC, Dr</a:t>
            </a:r>
            <a:r>
              <a:rPr lang="en-US" altLang="en-US" sz="1600" dirty="0">
                <a:latin typeface="Arial" pitchFamily="34" charset="0"/>
              </a:rPr>
              <a:t>. Katherine </a:t>
            </a:r>
            <a:r>
              <a:rPr lang="en-US" altLang="en-US" sz="1600" dirty="0" smtClean="0">
                <a:latin typeface="Arial" pitchFamily="34" charset="0"/>
              </a:rPr>
              <a:t>Gibson, and Zack </a:t>
            </a:r>
            <a:r>
              <a:rPr lang="en-US" altLang="en-US" sz="1600" dirty="0" err="1" smtClean="0">
                <a:latin typeface="Arial" pitchFamily="34" charset="0"/>
              </a:rPr>
              <a:t>Orndorff</a:t>
            </a:r>
            <a:r>
              <a:rPr lang="en-US" altLang="en-US" sz="1600" baseline="0" dirty="0" smtClean="0">
                <a:latin typeface="Arial" pitchFamily="34" charset="0"/>
              </a:rPr>
              <a:t> </a:t>
            </a:r>
            <a:r>
              <a:rPr lang="en-US" altLang="en-US" sz="1600" dirty="0" smtClean="0">
                <a:latin typeface="Arial" pitchFamily="34" charset="0"/>
              </a:rPr>
              <a:t>unless </a:t>
            </a:r>
            <a:r>
              <a:rPr lang="en-US" altLang="en-US" sz="1600" dirty="0">
                <a:latin typeface="Arial" pitchFamily="34" charset="0"/>
              </a:rPr>
              <a:t>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smtClean="0"/>
              <a:t>to </a:t>
            </a:r>
            <a:r>
              <a:rPr lang="en-US"/>
              <a:t>Cryptography (</a:t>
            </a:r>
            <a:r>
              <a:rPr lang="en-US" dirty="0" smtClean="0"/>
              <a:t>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Padding involves adding garbage/filler to the end of the plaintext so that it perfectly fits within a block size</a:t>
            </a:r>
          </a:p>
          <a:p>
            <a:endParaRPr lang="en-US" dirty="0"/>
          </a:p>
          <a:p>
            <a:r>
              <a:rPr lang="en-US" dirty="0" smtClean="0"/>
              <a:t>Downside is </a:t>
            </a:r>
            <a:r>
              <a:rPr lang="en-US" u="sng" dirty="0" smtClean="0"/>
              <a:t>not</a:t>
            </a:r>
            <a:r>
              <a:rPr lang="en-US" dirty="0" smtClean="0"/>
              <a:t> the space “wasted” on the extra text</a:t>
            </a:r>
          </a:p>
          <a:p>
            <a:r>
              <a:rPr lang="en-US" dirty="0" smtClean="0"/>
              <a:t>Rather, padding can allow an adversary to examine and learn things about the plaintext by examining the padded ciphertext</a:t>
            </a:r>
          </a:p>
          <a:p>
            <a:pPr lvl="1"/>
            <a:r>
              <a:rPr lang="en-US" dirty="0" smtClean="0"/>
              <a:t>Not something we’ll go into in depth in class</a:t>
            </a:r>
          </a:p>
          <a:p>
            <a:pPr lvl="1"/>
            <a:r>
              <a:rPr lang="en-US" dirty="0" smtClean="0"/>
              <a:t>Read about “padding oracle attacks” 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6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Cipher Block Chaining Mode (CBC)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block of plaintext 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 err="1" smtClean="0"/>
              <a:t>ed</a:t>
            </a:r>
            <a:r>
              <a:rPr lang="en-US" dirty="0" smtClean="0"/>
              <a:t> with the previous </a:t>
            </a:r>
            <a:br>
              <a:rPr lang="en-US" dirty="0" smtClean="0"/>
            </a:br>
            <a:r>
              <a:rPr lang="en-US" dirty="0" smtClean="0"/>
              <a:t>ciphertext block </a:t>
            </a:r>
            <a:r>
              <a:rPr lang="en-US" u="sng" dirty="0" smtClean="0"/>
              <a:t>before</a:t>
            </a:r>
            <a:r>
              <a:rPr lang="en-US" dirty="0" smtClean="0"/>
              <a:t> being encrypted</a:t>
            </a:r>
          </a:p>
          <a:p>
            <a:pPr lvl="1"/>
            <a:r>
              <a:rPr lang="en-US" dirty="0" smtClean="0"/>
              <a:t>Uses an initialization vector for the first plaintext block</a:t>
            </a:r>
          </a:p>
          <a:p>
            <a:pPr lvl="3"/>
            <a:endParaRPr lang="en-US" dirty="0"/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Much better diffusion</a:t>
            </a:r>
            <a:endParaRPr lang="en-US" dirty="0"/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Requires padding</a:t>
            </a:r>
          </a:p>
          <a:p>
            <a:pPr lvl="1"/>
            <a:r>
              <a:rPr lang="en-US" dirty="0"/>
              <a:t>Can’t parallelize encryption</a:t>
            </a:r>
          </a:p>
          <a:p>
            <a:pPr lvl="2"/>
            <a:r>
              <a:rPr lang="en-US" sz="2400" dirty="0" smtClean="0"/>
              <a:t>But can parallelize </a:t>
            </a:r>
            <a:r>
              <a:rPr lang="en-US" sz="2400" u="sng" dirty="0" smtClean="0"/>
              <a:t>de</a:t>
            </a:r>
            <a:r>
              <a:rPr lang="en-US" sz="2400" dirty="0" smtClean="0"/>
              <a:t>cryption – why?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4631684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= E</a:t>
            </a:r>
            <a:r>
              <a:rPr lang="en-US" sz="2800" i="1" baseline="-5999" dirty="0" smtClean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lang="en-US" sz="2800" i="1" baseline="-25000" dirty="0" smtClean="0"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lang="en-US" sz="2800" dirty="0" smtClean="0"/>
              <a:t> ⊕ </a:t>
            </a:r>
            <a:r>
              <a:rPr lang="en-US" sz="2800" i="1" dirty="0" smtClean="0"/>
              <a:t>C</a:t>
            </a:r>
            <a:r>
              <a:rPr lang="en-US" sz="2800" i="1" baseline="-25000" dirty="0" smtClean="0"/>
              <a:t>i-1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i="1" dirty="0" smtClean="0"/>
              <a:t>P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D</a:t>
            </a:r>
            <a:r>
              <a:rPr lang="en-US" sz="2800" i="1" baseline="-5999" dirty="0" smtClean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lang="en-US" sz="2800" i="1" baseline="-25000" dirty="0" smtClean="0"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lang="en-US" sz="2800" dirty="0" smtClean="0"/>
              <a:t>) ⊕ </a:t>
            </a:r>
            <a:r>
              <a:rPr lang="en-US" sz="2800" i="1" dirty="0" smtClean="0"/>
              <a:t>C</a:t>
            </a:r>
            <a:r>
              <a:rPr lang="en-US" sz="2800" i="1" baseline="-25000" dirty="0" smtClean="0"/>
              <a:t>i-1</a:t>
            </a:r>
            <a:endParaRPr lang="en-US" sz="2800" i="1" baseline="-25000" dirty="0"/>
          </a:p>
        </p:txBody>
      </p:sp>
    </p:spTree>
    <p:extLst>
      <p:ext uri="{BB962C8B-B14F-4D97-AF65-F5344CB8AC3E}">
        <p14:creationId xmlns:p14="http://schemas.microsoft.com/office/powerpoint/2010/main" val="27386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Cipher Feedback Mode (CFB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block of plaintext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 err="1"/>
              <a:t>ed</a:t>
            </a:r>
            <a:r>
              <a:rPr lang="en-US" dirty="0"/>
              <a:t> with the previous </a:t>
            </a:r>
            <a:br>
              <a:rPr lang="en-US" dirty="0"/>
            </a:br>
            <a:r>
              <a:rPr lang="en-US" dirty="0"/>
              <a:t>ciphertext block </a:t>
            </a:r>
            <a:r>
              <a:rPr lang="en-US" u="sng" dirty="0" smtClean="0"/>
              <a:t>after</a:t>
            </a:r>
            <a:r>
              <a:rPr lang="en-US" dirty="0" smtClean="0"/>
              <a:t> the previous ciphertext is re-encrypted</a:t>
            </a:r>
            <a:endParaRPr lang="en-US" dirty="0"/>
          </a:p>
          <a:p>
            <a:pPr lvl="1"/>
            <a:r>
              <a:rPr lang="en-US" dirty="0" smtClean="0"/>
              <a:t>Plaintext never directly “touches” the encryption algorithm</a:t>
            </a:r>
          </a:p>
          <a:p>
            <a:pPr lvl="1"/>
            <a:r>
              <a:rPr lang="en-US" dirty="0" smtClean="0"/>
              <a:t>Uses </a:t>
            </a:r>
            <a:r>
              <a:rPr lang="en-US" dirty="0"/>
              <a:t>an initialization vector for the first plaintext block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Block cipher is now a “stream cipher”</a:t>
            </a:r>
          </a:p>
          <a:p>
            <a:pPr lvl="1"/>
            <a:r>
              <a:rPr lang="en-US" dirty="0" smtClean="0"/>
              <a:t>Uses the block cipher as a “key generator”</a:t>
            </a:r>
          </a:p>
          <a:p>
            <a:pPr lvl="1"/>
            <a:r>
              <a:rPr lang="en-US" dirty="0" smtClean="0"/>
              <a:t>Digits can be encrypted one at a time,</a:t>
            </a:r>
            <a:br>
              <a:rPr lang="en-US" dirty="0" smtClean="0"/>
            </a:br>
            <a:r>
              <a:rPr lang="en-US" dirty="0" smtClean="0"/>
              <a:t>which means no padding is necessary</a:t>
            </a:r>
          </a:p>
          <a:p>
            <a:pPr lvl="1"/>
            <a:r>
              <a:rPr lang="en-US" dirty="0" smtClean="0"/>
              <a:t>Encryption cannot be parallelized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4631684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= E</a:t>
            </a:r>
            <a:r>
              <a:rPr lang="en-US" sz="2800" i="1" baseline="-5999" dirty="0" smtClean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sz="2800" dirty="0" smtClean="0"/>
              <a:t>(</a:t>
            </a:r>
            <a:r>
              <a:rPr lang="en-US" sz="2800" i="1" dirty="0" smtClean="0"/>
              <a:t>C</a:t>
            </a:r>
            <a:r>
              <a:rPr lang="en-US" sz="2800" i="1" baseline="-25000" dirty="0" smtClean="0"/>
              <a:t>i-1</a:t>
            </a:r>
            <a:r>
              <a:rPr lang="en-US" sz="2800" dirty="0" smtClean="0"/>
              <a:t>) </a:t>
            </a:r>
            <a:r>
              <a:rPr lang="en-US" sz="2800" dirty="0"/>
              <a:t>⊕ </a:t>
            </a:r>
            <a:r>
              <a:rPr lang="en-US" sz="2800" i="1" dirty="0" smtClean="0"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lang="en-US" sz="2800" i="1" baseline="-25000" dirty="0" smtClean="0">
                <a:latin typeface="Helvetica"/>
                <a:ea typeface="Helvetica"/>
                <a:cs typeface="Helvetica"/>
                <a:sym typeface="Helvetica"/>
              </a:rPr>
              <a:t>i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i="1" dirty="0" smtClean="0"/>
              <a:t>P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E</a:t>
            </a:r>
            <a:r>
              <a:rPr lang="en-US" sz="2800" i="1" baseline="-5999" dirty="0" smtClean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lang="en-US" sz="2800" i="1" baseline="-25000" dirty="0" smtClean="0">
                <a:latin typeface="Helvetica"/>
                <a:ea typeface="Helvetica"/>
                <a:cs typeface="Helvetica"/>
                <a:sym typeface="Helvetica"/>
              </a:rPr>
              <a:t>i-1</a:t>
            </a:r>
            <a:r>
              <a:rPr lang="en-US" sz="2800" dirty="0" smtClean="0"/>
              <a:t>) ⊕ </a:t>
            </a:r>
            <a:r>
              <a:rPr lang="en-US" sz="2800" i="1" dirty="0" smtClean="0"/>
              <a:t>C</a:t>
            </a:r>
            <a:r>
              <a:rPr lang="en-US" sz="2800" i="1" baseline="-25000" dirty="0" smtClean="0"/>
              <a:t>i</a:t>
            </a:r>
            <a:endParaRPr lang="en-US" sz="2800" i="1" baseline="-25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610600" y="5958524"/>
            <a:ext cx="0" cy="38324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5489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 Mode (CTR)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works as a stream cipher</a:t>
            </a:r>
          </a:p>
          <a:p>
            <a:r>
              <a:rPr lang="en-US" dirty="0" smtClean="0"/>
              <a:t>Requires a pseudo-random seed, </a:t>
            </a:r>
            <a:r>
              <a:rPr lang="en-US" i="1" dirty="0" smtClean="0"/>
              <a:t>S</a:t>
            </a:r>
            <a:r>
              <a:rPr lang="en-US" dirty="0" smtClean="0"/>
              <a:t>, to function</a:t>
            </a:r>
          </a:p>
          <a:p>
            <a:pPr lvl="1"/>
            <a:r>
              <a:rPr lang="en-US" dirty="0" smtClean="0"/>
              <a:t>For each successive </a:t>
            </a:r>
            <a:r>
              <a:rPr lang="en-US" dirty="0" err="1" smtClean="0"/>
              <a:t>en</a:t>
            </a:r>
            <a:r>
              <a:rPr lang="en-US" dirty="0" smtClean="0"/>
              <a:t>/decrypt, the seed “counts” up by one</a:t>
            </a:r>
          </a:p>
          <a:p>
            <a:pPr lvl="3"/>
            <a:endParaRPr lang="en-US" dirty="0"/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Encryption can be parallelized, as seed simply counts up</a:t>
            </a:r>
          </a:p>
          <a:p>
            <a:pPr lvl="1"/>
            <a:r>
              <a:rPr lang="en-US" dirty="0" smtClean="0"/>
              <a:t>Decryption can be parallelized as well</a:t>
            </a:r>
          </a:p>
          <a:p>
            <a:pPr lvl="1"/>
            <a:r>
              <a:rPr lang="en-US" dirty="0" smtClean="0"/>
              <a:t>Plaintext does </a:t>
            </a:r>
            <a:r>
              <a:rPr lang="en-US" u="sng" dirty="0" smtClean="0"/>
              <a:t>not</a:t>
            </a:r>
            <a:r>
              <a:rPr lang="en-US" dirty="0" smtClean="0"/>
              <a:t> need to be padded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96200" y="4631684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= E</a:t>
            </a:r>
            <a:r>
              <a:rPr lang="en-US" sz="2800" i="1" baseline="-5999" dirty="0" smtClean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sz="2800" dirty="0" smtClean="0"/>
              <a:t>(</a:t>
            </a:r>
            <a:r>
              <a:rPr lang="en-US" sz="2800" i="1" dirty="0" smtClean="0"/>
              <a:t>S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-1) ⊕ </a:t>
            </a:r>
            <a:r>
              <a:rPr lang="en-US" sz="2800" i="1" dirty="0" smtClean="0"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lang="en-US" sz="2800" i="1" baseline="-25000" dirty="0" smtClean="0">
                <a:latin typeface="Helvetica"/>
                <a:ea typeface="Helvetica"/>
                <a:cs typeface="Helvetica"/>
                <a:sym typeface="Helvetica"/>
              </a:rPr>
              <a:t>i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i="1" dirty="0" smtClean="0"/>
              <a:t>P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E</a:t>
            </a:r>
            <a:r>
              <a:rPr lang="en-US" sz="2800" i="1" baseline="-5999" dirty="0" smtClean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sz="2800" dirty="0" smtClean="0"/>
              <a:t>(</a:t>
            </a:r>
            <a:r>
              <a:rPr lang="en-US" sz="2800" i="1" dirty="0" smtClean="0"/>
              <a:t>S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-1) </a:t>
            </a:r>
            <a:r>
              <a:rPr lang="en-US" sz="2800" dirty="0"/>
              <a:t>⊕ </a:t>
            </a:r>
            <a:r>
              <a:rPr lang="en-US" sz="2800" i="1" dirty="0" smtClean="0"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lang="en-US" sz="2800" i="1" baseline="-25000" dirty="0" smtClean="0">
                <a:latin typeface="Helvetica"/>
                <a:ea typeface="Helvetica"/>
                <a:cs typeface="Helvetica"/>
                <a:sym typeface="Helvetica"/>
              </a:rPr>
              <a:t>i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610600" y="5958524"/>
            <a:ext cx="0" cy="38324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279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Modes of Operation</a:t>
            </a:r>
            <a:endParaRPr lang="en-US" dirty="0"/>
          </a:p>
        </p:txBody>
      </p:sp>
      <p:sp>
        <p:nvSpPr>
          <p:cNvPr id="5" name="1Encrypting structured or repeating plaintext results in repeating cipher blocks."/>
          <p:cNvSpPr txBox="1"/>
          <p:nvPr/>
        </p:nvSpPr>
        <p:spPr>
          <a:xfrm>
            <a:off x="2480427" y="5747187"/>
            <a:ext cx="7231147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sz="2400"/>
            </a:pPr>
            <a:r>
              <a:rPr sz="1600" baseline="31999" dirty="0" smtClean="0"/>
              <a:t>1</a:t>
            </a:r>
            <a:r>
              <a:rPr lang="en-US" sz="1600" baseline="31999" dirty="0" smtClean="0"/>
              <a:t> </a:t>
            </a:r>
            <a:r>
              <a:rPr sz="1600" dirty="0" smtClean="0"/>
              <a:t>Encrypting </a:t>
            </a:r>
            <a:r>
              <a:rPr sz="1600" dirty="0"/>
              <a:t>structured or repeating plaintext results in repeating cipher blocks.</a:t>
            </a:r>
          </a:p>
        </p:txBody>
      </p:sp>
      <p:graphicFrame>
        <p:nvGraphicFramePr>
          <p:cNvPr id="6" nam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178421"/>
              </p:ext>
            </p:extLst>
          </p:nvPr>
        </p:nvGraphicFramePr>
        <p:xfrm>
          <a:off x="1835277" y="1295400"/>
          <a:ext cx="8521446" cy="4370830"/>
        </p:xfrm>
        <a:graphic>
          <a:graphicData uri="http://schemas.openxmlformats.org/drawingml/2006/table">
            <a:tbl>
              <a:tblPr firstRow="1" firstCol="1"/>
              <a:tblGrid>
                <a:gridCol w="1420241"/>
                <a:gridCol w="1420241"/>
                <a:gridCol w="1420241"/>
                <a:gridCol w="1420241"/>
                <a:gridCol w="1420241"/>
                <a:gridCol w="1420241"/>
              </a:tblGrid>
              <a:tr h="874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800">
                          <a:latin typeface="+mn-lt"/>
                          <a:ea typeface="+mn-ea"/>
                          <a:cs typeface="+mn-cs"/>
                        </a:defRPr>
                      </a:pPr>
                      <a:endParaRPr sz="3600" dirty="0">
                        <a:solidFill>
                          <a:schemeClr val="bg1"/>
                        </a:solidFill>
                      </a:endParaRPr>
                    </a:p>
                  </a:txBody>
                  <a:tcPr marL="63500" marR="63500" marT="63500" marB="635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Parallel Encrypt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Parallel Decrypt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Padding Required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Stream Cipher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2400"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sz="2000" dirty="0">
                          <a:solidFill>
                            <a:schemeClr val="bg1"/>
                          </a:solidFill>
                        </a:rPr>
                        <a:t>Repeats in Cipher</a:t>
                      </a:r>
                      <a:r>
                        <a:rPr sz="2000" baseline="31999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874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ECB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610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 dirty="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4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CBC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610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 dirty="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 dirty="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4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CFB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610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 dirty="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 dirty="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74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CTR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610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006633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"/>
                          <a:ea typeface="Gill Sans"/>
                          <a:cs typeface="Gill Sans"/>
                        </a:defRPr>
                      </a:lvl9pPr>
                    </a:lstStyle>
                    <a:p>
                      <a:pPr algn="ctr" defTabSz="914400">
                        <a:tabLst>
                          <a:tab pos="914400" algn="l"/>
                        </a:tabLst>
                        <a:defRPr sz="3600">
                          <a:latin typeface="+mn-lt"/>
                          <a:ea typeface="+mn-ea"/>
                          <a:cs typeface="+mn-cs"/>
                        </a:defRPr>
                      </a:pPr>
                      <a:endParaRPr sz="2800" dirty="0">
                        <a:solidFill>
                          <a:srgbClr val="00663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Enc. Algorithms of Modes of Operation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Images taken </a:t>
            </a:r>
            <a:r>
              <a:rPr lang="en-US" altLang="en-US" dirty="0">
                <a:latin typeface="Arial" pitchFamily="34" charset="0"/>
              </a:rPr>
              <a:t>from https://</a:t>
            </a:r>
            <a:r>
              <a:rPr lang="en-US" altLang="en-US" dirty="0" smtClean="0">
                <a:latin typeface="Arial" pitchFamily="34" charset="0"/>
              </a:rPr>
              <a:t>en.wikipedia.org/wiki/Block_cipher_mode_of_operation</a:t>
            </a:r>
            <a:endParaRPr lang="en-US" altLang="en-US" dirty="0"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80" y="1295401"/>
            <a:ext cx="5229225" cy="210502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297513"/>
            <a:ext cx="5410200" cy="209783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680" y="3728245"/>
            <a:ext cx="5229225" cy="2080739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4676" y="3728245"/>
            <a:ext cx="5343924" cy="208073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9793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Symmetric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Symmetric key must remain secret to be secure</a:t>
            </a:r>
          </a:p>
          <a:p>
            <a:pPr lvl="3"/>
            <a:endParaRPr lang="en-US" dirty="0"/>
          </a:p>
          <a:p>
            <a:r>
              <a:rPr lang="en-US" dirty="0" smtClean="0"/>
              <a:t>But how do you communicate what the secret key is?</a:t>
            </a:r>
          </a:p>
          <a:p>
            <a:pPr lvl="1"/>
            <a:r>
              <a:rPr lang="en-US" dirty="0" smtClean="0"/>
              <a:t>Without already having a secret key?</a:t>
            </a:r>
          </a:p>
          <a:p>
            <a:pPr lvl="1"/>
            <a:r>
              <a:rPr lang="en-US" dirty="0" smtClean="0"/>
              <a:t>???</a:t>
            </a:r>
          </a:p>
          <a:p>
            <a:pPr lvl="1"/>
            <a:r>
              <a:rPr lang="en-US" dirty="0" smtClean="0"/>
              <a:t>You can’t!</a:t>
            </a:r>
          </a:p>
          <a:p>
            <a:pPr lvl="3"/>
            <a:endParaRPr lang="en-US" dirty="0"/>
          </a:p>
          <a:p>
            <a:r>
              <a:rPr lang="en-US" dirty="0" smtClean="0"/>
              <a:t>Need some way to share keys over an unsecured channel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5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Key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Named after Whitfield </a:t>
            </a:r>
            <a:r>
              <a:rPr lang="en-US" dirty="0" err="1"/>
              <a:t>Diffie</a:t>
            </a:r>
            <a:r>
              <a:rPr lang="en-US" dirty="0"/>
              <a:t> and Martin Hellman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is a way for two parties to</a:t>
            </a:r>
          </a:p>
          <a:p>
            <a:pPr lvl="1"/>
            <a:r>
              <a:rPr lang="en-US" dirty="0" smtClean="0"/>
              <a:t>Use insecure communication to</a:t>
            </a:r>
          </a:p>
          <a:p>
            <a:pPr lvl="1"/>
            <a:r>
              <a:rPr lang="en-US" dirty="0" smtClean="0"/>
              <a:t>Agree on a cryptographic key</a:t>
            </a:r>
          </a:p>
          <a:p>
            <a:pPr lvl="1"/>
            <a:r>
              <a:rPr lang="en-US" dirty="0" smtClean="0"/>
              <a:t>Without anyone else being able to figure out what it is</a:t>
            </a:r>
            <a:endParaRPr lang="en-US" dirty="0"/>
          </a:p>
          <a:p>
            <a:r>
              <a:rPr lang="en-US" dirty="0" smtClean="0"/>
              <a:t>Neither party “chooses” the key, but that doesn’t matter</a:t>
            </a:r>
          </a:p>
          <a:p>
            <a:pPr lvl="1"/>
            <a:r>
              <a:rPr lang="en-US" dirty="0" smtClean="0"/>
              <a:t>They just need the same one</a:t>
            </a:r>
          </a:p>
          <a:p>
            <a:r>
              <a:rPr lang="en-US" dirty="0" smtClean="0"/>
              <a:t>How to achieve this?</a:t>
            </a:r>
          </a:p>
          <a:p>
            <a:pPr lvl="1"/>
            <a:r>
              <a:rPr lang="en-US" dirty="0" smtClean="0"/>
              <a:t>Math!</a:t>
            </a:r>
          </a:p>
        </p:txBody>
      </p:sp>
    </p:spTree>
    <p:extLst>
      <p:ext uri="{BB962C8B-B14F-4D97-AF65-F5344CB8AC3E}">
        <p14:creationId xmlns:p14="http://schemas.microsoft.com/office/powerpoint/2010/main" val="22394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/>
              <a:t>Diffie</a:t>
            </a:r>
            <a:r>
              <a:rPr lang="en-US" dirty="0"/>
              <a:t>-Hellman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430000" cy="4830763"/>
          </a:xfrm>
        </p:spPr>
        <p:txBody>
          <a:bodyPr/>
          <a:lstStyle/>
          <a:p>
            <a:r>
              <a:rPr lang="en-US" dirty="0"/>
              <a:t>Choose two </a:t>
            </a:r>
            <a:r>
              <a:rPr lang="en-US" u="sng" dirty="0"/>
              <a:t>non-secret</a:t>
            </a:r>
            <a:r>
              <a:rPr lang="en-US" dirty="0"/>
              <a:t> values </a:t>
            </a:r>
            <a:r>
              <a:rPr lang="en-US" i="1" dirty="0">
                <a:solidFill>
                  <a:srgbClr val="006633"/>
                </a:solidFill>
              </a:rPr>
              <a:t>p</a:t>
            </a:r>
            <a:r>
              <a:rPr lang="en-US" dirty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g</a:t>
            </a:r>
          </a:p>
          <a:p>
            <a:pPr lvl="1"/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prime</a:t>
            </a:r>
          </a:p>
          <a:p>
            <a:pPr lvl="1"/>
            <a:r>
              <a:rPr lang="en-US" i="1" dirty="0" smtClean="0">
                <a:solidFill>
                  <a:srgbClr val="006633"/>
                </a:solidFill>
              </a:rPr>
              <a:t>g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generator, a primitive </a:t>
            </a:r>
            <a:r>
              <a:rPr lang="en-US" dirty="0"/>
              <a:t>root </a:t>
            </a:r>
            <a:r>
              <a:rPr lang="en-US" dirty="0" smtClean="0"/>
              <a:t>modulo p		</a:t>
            </a:r>
            <a:r>
              <a:rPr lang="en-US" sz="2000" dirty="0" smtClean="0"/>
              <a:t>(don’t worry about this right now!)</a:t>
            </a:r>
            <a:endParaRPr lang="en-US" sz="2000" dirty="0"/>
          </a:p>
          <a:p>
            <a:pPr lvl="1"/>
            <a:endParaRPr lang="en-US" dirty="0" smtClean="0"/>
          </a:p>
          <a:p>
            <a:r>
              <a:rPr lang="en-US" dirty="0" smtClean="0"/>
              <a:t>Each party</a:t>
            </a:r>
          </a:p>
          <a:p>
            <a:pPr lvl="1"/>
            <a:r>
              <a:rPr lang="en-US" dirty="0" smtClean="0"/>
              <a:t>Chooses an integer </a:t>
            </a:r>
            <a:r>
              <a:rPr lang="en-US" i="1" dirty="0" smtClean="0">
                <a:solidFill>
                  <a:srgbClr val="006633"/>
                </a:solidFill>
              </a:rPr>
              <a:t>Y</a:t>
            </a:r>
            <a:r>
              <a:rPr lang="en-US" dirty="0" smtClean="0"/>
              <a:t> in the range 1 to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- 1 (inclusive)</a:t>
            </a:r>
          </a:p>
          <a:p>
            <a:pPr lvl="1"/>
            <a:r>
              <a:rPr lang="en-US" dirty="0" smtClean="0"/>
              <a:t>Calculates </a:t>
            </a:r>
            <a:r>
              <a:rPr lang="en-US" i="1" dirty="0" smtClean="0">
                <a:solidFill>
                  <a:srgbClr val="006633"/>
                </a:solidFill>
              </a:rPr>
              <a:t>y</a:t>
            </a:r>
            <a:r>
              <a:rPr lang="en-US" dirty="0" smtClean="0"/>
              <a:t> = </a:t>
            </a:r>
            <a:r>
              <a:rPr lang="en-US" i="1" dirty="0" err="1" smtClean="0">
                <a:solidFill>
                  <a:srgbClr val="006633"/>
                </a:solidFill>
              </a:rPr>
              <a:t>g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Y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/>
              <a:t> </a:t>
            </a:r>
            <a:r>
              <a:rPr lang="en-US" dirty="0" smtClean="0"/>
              <a:t>and transmit </a:t>
            </a:r>
            <a:r>
              <a:rPr lang="en-US" i="1" dirty="0" smtClean="0">
                <a:solidFill>
                  <a:srgbClr val="006633"/>
                </a:solidFill>
              </a:rPr>
              <a:t>y</a:t>
            </a:r>
            <a:r>
              <a:rPr lang="en-US" dirty="0" smtClean="0"/>
              <a:t> across the </a:t>
            </a:r>
            <a:r>
              <a:rPr lang="en-US" u="sng" dirty="0" smtClean="0"/>
              <a:t>clear</a:t>
            </a:r>
            <a:r>
              <a:rPr lang="en-US" dirty="0" smtClean="0"/>
              <a:t> channel</a:t>
            </a:r>
          </a:p>
          <a:p>
            <a:pPr lvl="1"/>
            <a:r>
              <a:rPr lang="en-US" dirty="0" smtClean="0"/>
              <a:t>Use the </a:t>
            </a:r>
            <a:r>
              <a:rPr lang="en-US" u="sng" dirty="0" smtClean="0"/>
              <a:t>other</a:t>
            </a:r>
            <a:r>
              <a:rPr lang="en-US" dirty="0" smtClean="0"/>
              <a:t> party’s transmitted integer (</a:t>
            </a:r>
            <a:r>
              <a:rPr lang="en-US" i="1" dirty="0" smtClean="0">
                <a:solidFill>
                  <a:srgbClr val="006633"/>
                </a:solidFill>
              </a:rPr>
              <a:t>x</a:t>
            </a:r>
            <a:r>
              <a:rPr lang="en-US" dirty="0" smtClean="0"/>
              <a:t>) to calculate 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>
                <a:solidFill>
                  <a:srgbClr val="006633"/>
                </a:solidFill>
              </a:rPr>
              <a:t>x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endParaRPr lang="en-US" dirty="0" smtClean="0"/>
          </a:p>
          <a:p>
            <a:r>
              <a:rPr lang="en-US" dirty="0" smtClean="0"/>
              <a:t>Both parties now have the same value 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, for a symmetric key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crypto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Ciphers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Block ciphers</a:t>
            </a:r>
          </a:p>
          <a:p>
            <a:pPr lvl="1"/>
            <a:r>
              <a:rPr lang="en-US" dirty="0"/>
              <a:t>DES</a:t>
            </a:r>
          </a:p>
          <a:p>
            <a:pPr lvl="1"/>
            <a:r>
              <a:rPr lang="en-US" dirty="0"/>
              <a:t>3DES</a:t>
            </a:r>
          </a:p>
          <a:p>
            <a:pPr lvl="1"/>
            <a:r>
              <a:rPr lang="en-US" dirty="0"/>
              <a:t>AES</a:t>
            </a:r>
          </a:p>
        </p:txBody>
      </p:sp>
    </p:spTree>
    <p:extLst>
      <p:ext uri="{BB962C8B-B14F-4D97-AF65-F5344CB8AC3E}">
        <p14:creationId xmlns:p14="http://schemas.microsoft.com/office/powerpoint/2010/main" val="390485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Diffie</a:t>
            </a:r>
            <a:r>
              <a:rPr lang="en-US" dirty="0" smtClean="0"/>
              <a:t>-Hellman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and Bob agree to use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= 37 and </a:t>
            </a:r>
            <a:r>
              <a:rPr lang="en-US" i="1" dirty="0" smtClean="0">
                <a:solidFill>
                  <a:srgbClr val="006633"/>
                </a:solidFill>
              </a:rPr>
              <a:t>g</a:t>
            </a:r>
            <a:r>
              <a:rPr lang="en-US" dirty="0" smtClean="0"/>
              <a:t> = 11</a:t>
            </a:r>
          </a:p>
          <a:p>
            <a:pPr lvl="1"/>
            <a:r>
              <a:rPr lang="en-US" dirty="0" smtClean="0"/>
              <a:t>Normally they would use large numbers, but this is an example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Alice chooses the integer </a:t>
            </a:r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= 2, Bob chooses 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= 9</a:t>
            </a:r>
          </a:p>
          <a:p>
            <a:pPr lvl="1"/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= </a:t>
            </a:r>
            <a:r>
              <a:rPr lang="en-US" i="1" dirty="0" err="1" smtClean="0">
                <a:solidFill>
                  <a:srgbClr val="006633"/>
                </a:solidFill>
              </a:rPr>
              <a:t>g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				</a:t>
            </a:r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= 11</a:t>
            </a:r>
            <a:r>
              <a:rPr lang="en-US" baseline="30000" dirty="0" smtClean="0"/>
              <a:t>2</a:t>
            </a:r>
            <a:r>
              <a:rPr lang="en-US" dirty="0" smtClean="0"/>
              <a:t>  %  37			</a:t>
            </a:r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= 10</a:t>
            </a:r>
          </a:p>
          <a:p>
            <a:pPr lvl="1"/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>
                <a:solidFill>
                  <a:srgbClr val="006633"/>
                </a:solidFill>
              </a:rPr>
              <a:t>g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/>
              <a:t>% </a:t>
            </a:r>
            <a:r>
              <a:rPr lang="en-US" i="1" dirty="0">
                <a:solidFill>
                  <a:srgbClr val="006633"/>
                </a:solidFill>
              </a:rPr>
              <a:t>p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11</a:t>
            </a:r>
            <a:r>
              <a:rPr lang="en-US" baseline="30000" dirty="0" smtClean="0"/>
              <a:t>9</a:t>
            </a:r>
            <a:r>
              <a:rPr lang="en-US" dirty="0" smtClean="0"/>
              <a:t>  %   37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36</a:t>
            </a:r>
          </a:p>
          <a:p>
            <a:pPr lvl="1"/>
            <a:r>
              <a:rPr lang="en-US" dirty="0" smtClean="0"/>
              <a:t>Over the clear channel, Alice transmits 10 and Bob transmits 36</a:t>
            </a:r>
          </a:p>
          <a:p>
            <a:r>
              <a:rPr lang="en-US" dirty="0" smtClean="0"/>
              <a:t>Each now calculates the key 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endParaRPr lang="en-US" i="1" dirty="0">
              <a:solidFill>
                <a:srgbClr val="006633"/>
              </a:solidFill>
            </a:endParaRPr>
          </a:p>
          <a:p>
            <a:pPr lvl="1"/>
            <a:r>
              <a:rPr lang="en-US" dirty="0" smtClean="0"/>
              <a:t>Alice: 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/>
              <a:t> = </a:t>
            </a:r>
            <a:r>
              <a:rPr lang="en-US" i="1" dirty="0" err="1" smtClean="0">
                <a:solidFill>
                  <a:srgbClr val="006633"/>
                </a:solidFill>
              </a:rPr>
              <a:t>b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		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/>
              <a:t> = 36</a:t>
            </a:r>
            <a:r>
              <a:rPr lang="en-US" baseline="30000" dirty="0" smtClean="0"/>
              <a:t>2</a:t>
            </a:r>
            <a:r>
              <a:rPr lang="en-US" dirty="0" smtClean="0"/>
              <a:t> % 37			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Bob:  </a:t>
            </a:r>
            <a:r>
              <a:rPr lang="en-US" i="1" dirty="0">
                <a:solidFill>
                  <a:srgbClr val="006633"/>
                </a:solidFill>
              </a:rPr>
              <a:t>K</a:t>
            </a:r>
            <a:r>
              <a:rPr lang="en-US" dirty="0" smtClean="0"/>
              <a:t> = </a:t>
            </a:r>
            <a:r>
              <a:rPr lang="en-US" i="1" dirty="0" err="1" smtClean="0">
                <a:solidFill>
                  <a:srgbClr val="006633"/>
                </a:solidFill>
              </a:rPr>
              <a:t>a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		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/>
              <a:t> = 10</a:t>
            </a:r>
            <a:r>
              <a:rPr lang="en-US" baseline="30000" dirty="0" smtClean="0"/>
              <a:t>9</a:t>
            </a:r>
            <a:r>
              <a:rPr lang="en-US" dirty="0" smtClean="0"/>
              <a:t> % 37			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/>
              <a:t> = 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7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-Hellman: The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calculates </a:t>
            </a:r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>
                <a:solidFill>
                  <a:srgbClr val="006633"/>
                </a:solidFill>
              </a:rPr>
              <a:t>g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% </a:t>
            </a:r>
            <a:r>
              <a:rPr lang="en-US" i="1" dirty="0">
                <a:solidFill>
                  <a:srgbClr val="006633"/>
                </a:solidFill>
              </a:rPr>
              <a:t>p</a:t>
            </a:r>
            <a:endParaRPr lang="en-US" dirty="0" smtClean="0"/>
          </a:p>
          <a:p>
            <a:r>
              <a:rPr lang="en-US" dirty="0" smtClean="0"/>
              <a:t>Bob calculates  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>
                <a:solidFill>
                  <a:srgbClr val="006633"/>
                </a:solidFill>
              </a:rPr>
              <a:t>g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/>
              <a:t>% </a:t>
            </a:r>
            <a:r>
              <a:rPr lang="en-US" i="1" dirty="0">
                <a:solidFill>
                  <a:srgbClr val="006633"/>
                </a:solidFill>
              </a:rPr>
              <a:t>p</a:t>
            </a:r>
            <a:endParaRPr lang="en-US" dirty="0" smtClean="0"/>
          </a:p>
          <a:p>
            <a:pPr lvl="1"/>
            <a:r>
              <a:rPr lang="en-US" dirty="0" smtClean="0"/>
              <a:t>They transmit these values of </a:t>
            </a:r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to each other, then…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Alice calculates </a:t>
            </a:r>
            <a:r>
              <a:rPr lang="en-US" i="1" dirty="0">
                <a:solidFill>
                  <a:srgbClr val="006633"/>
                </a:solidFill>
              </a:rPr>
              <a:t>K</a:t>
            </a:r>
            <a:r>
              <a:rPr lang="en-US" dirty="0"/>
              <a:t> = </a:t>
            </a:r>
            <a:r>
              <a:rPr lang="en-US" i="1" dirty="0" err="1" smtClean="0">
                <a:solidFill>
                  <a:srgbClr val="006633"/>
                </a:solidFill>
              </a:rPr>
              <a:t>b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		same thing as	</a:t>
            </a:r>
            <a:r>
              <a:rPr lang="en-US" dirty="0"/>
              <a:t>(</a:t>
            </a:r>
            <a:r>
              <a:rPr lang="en-US" i="1" dirty="0" err="1" smtClean="0">
                <a:solidFill>
                  <a:srgbClr val="006633"/>
                </a:solidFill>
              </a:rPr>
              <a:t>g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)</a:t>
            </a:r>
            <a:r>
              <a:rPr lang="en-US" i="1" baseline="30000" dirty="0" smtClean="0">
                <a:solidFill>
                  <a:srgbClr val="006633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</a:p>
          <a:p>
            <a:r>
              <a:rPr lang="en-US" dirty="0" smtClean="0"/>
              <a:t>Bob calculates   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/>
              <a:t> = </a:t>
            </a:r>
            <a:r>
              <a:rPr lang="en-US" i="1" dirty="0" err="1" smtClean="0">
                <a:solidFill>
                  <a:srgbClr val="006633"/>
                </a:solidFill>
              </a:rPr>
              <a:t>a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		same thing as	</a:t>
            </a:r>
            <a:r>
              <a:rPr lang="en-US" dirty="0" smtClean="0"/>
              <a:t>(</a:t>
            </a:r>
            <a:r>
              <a:rPr lang="en-US" i="1" dirty="0" err="1" smtClean="0">
                <a:solidFill>
                  <a:srgbClr val="006633"/>
                </a:solidFill>
              </a:rPr>
              <a:t>g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)</a:t>
            </a:r>
            <a:r>
              <a:rPr lang="en-US" i="1" baseline="30000" dirty="0" smtClean="0">
                <a:solidFill>
                  <a:srgbClr val="006633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</a:p>
          <a:p>
            <a:pPr lvl="1"/>
            <a:r>
              <a:rPr lang="en-US" dirty="0" smtClean="0"/>
              <a:t>Both of which simplify to 	</a:t>
            </a:r>
            <a:r>
              <a:rPr lang="en-US" i="1" dirty="0" err="1" smtClean="0">
                <a:solidFill>
                  <a:srgbClr val="006633"/>
                </a:solidFill>
              </a:rPr>
              <a:t>g</a:t>
            </a:r>
            <a:r>
              <a:rPr lang="en-US" i="1" baseline="30000" dirty="0" err="1" smtClean="0">
                <a:solidFill>
                  <a:srgbClr val="006633"/>
                </a:solidFill>
              </a:rPr>
              <a:t>AB</a:t>
            </a:r>
            <a:r>
              <a:rPr lang="en-US" dirty="0" smtClean="0"/>
              <a:t> </a:t>
            </a:r>
            <a:r>
              <a:rPr lang="en-US" dirty="0"/>
              <a:t>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endParaRPr lang="en-US" i="1" dirty="0">
              <a:solidFill>
                <a:srgbClr val="006633"/>
              </a:solidFill>
            </a:endParaRPr>
          </a:p>
          <a:p>
            <a:pPr lvl="2"/>
            <a:r>
              <a:rPr lang="en-US" sz="2400" dirty="0" smtClean="0"/>
              <a:t>(Because ~*~math~*~)</a:t>
            </a:r>
            <a:endParaRPr lang="en-US" sz="2800" i="1" dirty="0">
              <a:solidFill>
                <a:srgbClr val="006633"/>
              </a:solidFill>
            </a:endParaRP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303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6633"/>
                </a:solidFill>
              </a:rPr>
              <a:t>g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are transmitted in the clear</a:t>
            </a:r>
          </a:p>
          <a:p>
            <a:pPr lvl="1"/>
            <a:r>
              <a:rPr lang="en-US" dirty="0" smtClean="0"/>
              <a:t>So any attacker could have those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But to calculate </a:t>
            </a:r>
            <a:r>
              <a:rPr lang="en-US" i="1" dirty="0" smtClean="0">
                <a:solidFill>
                  <a:srgbClr val="006633"/>
                </a:solidFill>
              </a:rPr>
              <a:t>K</a:t>
            </a:r>
            <a:r>
              <a:rPr lang="en-US" dirty="0" smtClean="0"/>
              <a:t>, they also need either </a:t>
            </a:r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</a:p>
          <a:p>
            <a:pPr lvl="1"/>
            <a:r>
              <a:rPr lang="en-US" dirty="0" smtClean="0"/>
              <a:t>Which they could solve for with the formula	</a:t>
            </a:r>
            <a:r>
              <a:rPr lang="en-US" dirty="0" err="1" smtClean="0"/>
              <a:t>log</a:t>
            </a:r>
            <a:r>
              <a:rPr lang="en-US" i="1" baseline="-25000" dirty="0" err="1" smtClean="0">
                <a:solidFill>
                  <a:srgbClr val="006633"/>
                </a:solidFill>
              </a:rPr>
              <a:t>g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</a:p>
          <a:p>
            <a:pPr lvl="1"/>
            <a:r>
              <a:rPr lang="en-US" dirty="0" smtClean="0"/>
              <a:t>But this is really hard to do when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is 600 </a:t>
            </a:r>
            <a:r>
              <a:rPr lang="en-US" u="sng" dirty="0" smtClean="0"/>
              <a:t>digits</a:t>
            </a:r>
            <a:r>
              <a:rPr lang="en-US" dirty="0" smtClean="0"/>
              <a:t> long</a:t>
            </a:r>
          </a:p>
          <a:p>
            <a:pPr lvl="2"/>
            <a:r>
              <a:rPr lang="en-US" dirty="0" smtClean="0"/>
              <a:t>(For now – if this changes, we’re all in deep trouble.)</a:t>
            </a:r>
          </a:p>
          <a:p>
            <a:r>
              <a:rPr lang="en-US" dirty="0" smtClean="0"/>
              <a:t>Private keys (</a:t>
            </a:r>
            <a:r>
              <a:rPr lang="en-US" i="1" dirty="0" smtClean="0">
                <a:solidFill>
                  <a:srgbClr val="006633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B</a:t>
            </a:r>
            <a:r>
              <a:rPr lang="en-US" dirty="0" smtClean="0"/>
              <a:t>) should also be large numbers</a:t>
            </a:r>
          </a:p>
          <a:p>
            <a:pPr lvl="1"/>
            <a:r>
              <a:rPr lang="en-US" dirty="0" smtClean="0"/>
              <a:t>Makes them difficult to calculate for an attacker, or even </a:t>
            </a:r>
            <a:br>
              <a:rPr lang="en-US" dirty="0" smtClean="0"/>
            </a:br>
            <a:r>
              <a:rPr lang="en-US" dirty="0" smtClean="0"/>
              <a:t>for the other legitimate person in the communication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(not a real acronym)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 stands </a:t>
            </a:r>
            <a:r>
              <a:rPr lang="en-US" dirty="0"/>
              <a:t>for </a:t>
            </a:r>
            <a:r>
              <a:rPr lang="en-US" u="sng" dirty="0" err="1" smtClean="0"/>
              <a:t>R</a:t>
            </a:r>
            <a:r>
              <a:rPr lang="en-US" dirty="0" err="1" smtClean="0"/>
              <a:t>ivest</a:t>
            </a:r>
            <a:r>
              <a:rPr lang="en-US" dirty="0"/>
              <a:t>, </a:t>
            </a:r>
            <a:r>
              <a:rPr lang="en-US" u="sng" dirty="0" smtClean="0"/>
              <a:t>S</a:t>
            </a:r>
            <a:r>
              <a:rPr lang="en-US" dirty="0" smtClean="0"/>
              <a:t>hamir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u="sng" dirty="0" err="1" smtClean="0"/>
              <a:t>A</a:t>
            </a:r>
            <a:r>
              <a:rPr lang="en-US" dirty="0" err="1" smtClean="0"/>
              <a:t>dleman</a:t>
            </a:r>
            <a:r>
              <a:rPr lang="en-US" dirty="0" smtClean="0"/>
              <a:t>, its inventors</a:t>
            </a:r>
          </a:p>
          <a:p>
            <a:pPr lvl="1"/>
            <a:r>
              <a:rPr lang="en-US" dirty="0" smtClean="0"/>
              <a:t>Is not necessarily a method for key exchange</a:t>
            </a:r>
          </a:p>
          <a:p>
            <a:pPr lvl="1"/>
            <a:endParaRPr lang="en-US" dirty="0"/>
          </a:p>
          <a:p>
            <a:r>
              <a:rPr lang="en-US" dirty="0" smtClean="0"/>
              <a:t>Is a form of asymmetric encryption</a:t>
            </a:r>
          </a:p>
          <a:p>
            <a:pPr lvl="1"/>
            <a:r>
              <a:rPr lang="en-US" dirty="0" smtClean="0"/>
              <a:t>Uses two separate keys: public and private</a:t>
            </a:r>
          </a:p>
          <a:p>
            <a:pPr lvl="1"/>
            <a:endParaRPr lang="en-US" dirty="0"/>
          </a:p>
          <a:p>
            <a:r>
              <a:rPr lang="en-US" dirty="0" smtClean="0"/>
              <a:t>Public key is available to anyone and everyone</a:t>
            </a:r>
          </a:p>
          <a:p>
            <a:r>
              <a:rPr lang="en-US" dirty="0" smtClean="0"/>
              <a:t>Private key must be kept secret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Key Generation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two </a:t>
            </a:r>
            <a:r>
              <a:rPr lang="en-US" u="sng" dirty="0" smtClean="0"/>
              <a:t>secret</a:t>
            </a:r>
            <a:r>
              <a:rPr lang="en-US" dirty="0" smtClean="0"/>
              <a:t> prime numbers,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q</a:t>
            </a:r>
          </a:p>
          <a:p>
            <a:pPr lvl="1"/>
            <a:r>
              <a:rPr lang="en-US" dirty="0" smtClean="0"/>
              <a:t>With those values, calculate </a:t>
            </a:r>
            <a:r>
              <a:rPr lang="en-US" i="1" dirty="0" smtClean="0">
                <a:solidFill>
                  <a:srgbClr val="006633"/>
                </a:solidFill>
              </a:rPr>
              <a:t>n</a:t>
            </a:r>
            <a:r>
              <a:rPr lang="en-US" dirty="0" smtClean="0"/>
              <a:t> =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* </a:t>
            </a:r>
            <a:r>
              <a:rPr lang="en-US" i="1" dirty="0" smtClean="0">
                <a:solidFill>
                  <a:srgbClr val="006633"/>
                </a:solidFill>
              </a:rPr>
              <a:t>q</a:t>
            </a:r>
            <a:endParaRPr lang="en-US" sz="1800" dirty="0" smtClean="0"/>
          </a:p>
          <a:p>
            <a:r>
              <a:rPr lang="en-US" dirty="0" smtClean="0"/>
              <a:t>Choose a valid </a:t>
            </a:r>
            <a:r>
              <a:rPr lang="en-US" u="sng" dirty="0" smtClean="0"/>
              <a:t>public</a:t>
            </a:r>
            <a:r>
              <a:rPr lang="en-US" dirty="0" smtClean="0"/>
              <a:t> exponent </a:t>
            </a:r>
            <a:r>
              <a:rPr lang="en-US" i="1" dirty="0" smtClean="0">
                <a:solidFill>
                  <a:srgbClr val="006633"/>
                </a:solidFill>
              </a:rPr>
              <a:t>e</a:t>
            </a:r>
          </a:p>
          <a:p>
            <a:pPr lvl="1"/>
            <a:r>
              <a:rPr lang="en-US" dirty="0" smtClean="0"/>
              <a:t>Software today uses 65537 (0x10001) to make calculations faster</a:t>
            </a:r>
          </a:p>
          <a:p>
            <a:pPr lvl="2"/>
            <a:r>
              <a:rPr lang="en-US" dirty="0"/>
              <a:t>A valid </a:t>
            </a:r>
            <a:r>
              <a:rPr lang="en-US" i="1" dirty="0">
                <a:solidFill>
                  <a:srgbClr val="006633"/>
                </a:solidFill>
              </a:rPr>
              <a:t>e</a:t>
            </a:r>
            <a:r>
              <a:rPr lang="en-US" dirty="0"/>
              <a:t> is not a factor of </a:t>
            </a:r>
            <a:r>
              <a:rPr lang="en-US" i="1" dirty="0">
                <a:solidFill>
                  <a:srgbClr val="006633"/>
                </a:solidFill>
              </a:rPr>
              <a:t>n</a:t>
            </a:r>
            <a:r>
              <a:rPr lang="en-US" dirty="0"/>
              <a:t>, and must be less than (</a:t>
            </a:r>
            <a:r>
              <a:rPr lang="en-US" i="1" dirty="0">
                <a:solidFill>
                  <a:srgbClr val="006633"/>
                </a:solidFill>
              </a:rPr>
              <a:t>p</a:t>
            </a:r>
            <a:r>
              <a:rPr lang="en-US" dirty="0"/>
              <a:t>-1)*(</a:t>
            </a:r>
            <a:r>
              <a:rPr lang="en-US" i="1" dirty="0">
                <a:solidFill>
                  <a:srgbClr val="006633"/>
                </a:solidFill>
              </a:rPr>
              <a:t>q</a:t>
            </a:r>
            <a:r>
              <a:rPr lang="en-US" dirty="0"/>
              <a:t>-1</a:t>
            </a:r>
            <a:r>
              <a:rPr lang="en-US" dirty="0" smtClean="0"/>
              <a:t>)		</a:t>
            </a:r>
            <a:r>
              <a:rPr lang="en-US" sz="1800" dirty="0" smtClean="0"/>
              <a:t>(~*~math~*~)</a:t>
            </a:r>
            <a:endParaRPr lang="en-US" dirty="0" smtClean="0"/>
          </a:p>
          <a:p>
            <a:r>
              <a:rPr lang="en-US" dirty="0" smtClean="0"/>
              <a:t>Calculate a </a:t>
            </a:r>
            <a:r>
              <a:rPr lang="en-US" u="sng" dirty="0" smtClean="0"/>
              <a:t>private</a:t>
            </a:r>
            <a:r>
              <a:rPr lang="en-US" dirty="0" smtClean="0"/>
              <a:t> exponent 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</a:p>
          <a:p>
            <a:pPr lvl="1"/>
            <a:r>
              <a:rPr lang="en-US" dirty="0" smtClean="0"/>
              <a:t>Such that </a:t>
            </a:r>
            <a:r>
              <a:rPr lang="en-US" i="1" dirty="0" smtClean="0">
                <a:solidFill>
                  <a:srgbClr val="006633"/>
                </a:solidFill>
              </a:rPr>
              <a:t>e</a:t>
            </a:r>
            <a:r>
              <a:rPr lang="en-US" dirty="0" smtClean="0"/>
              <a:t> is congruent to 	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  <a:r>
              <a:rPr lang="en-US" dirty="0" smtClean="0"/>
              <a:t> % (</a:t>
            </a:r>
            <a:r>
              <a:rPr lang="en-US" i="1" dirty="0" smtClean="0">
                <a:solidFill>
                  <a:srgbClr val="006633"/>
                </a:solidFill>
              </a:rPr>
              <a:t>p </a:t>
            </a:r>
            <a:r>
              <a:rPr lang="en-US" dirty="0" smtClean="0"/>
              <a:t>-1) * (</a:t>
            </a:r>
            <a:r>
              <a:rPr lang="en-US" i="1" dirty="0" smtClean="0">
                <a:solidFill>
                  <a:srgbClr val="006633"/>
                </a:solidFill>
              </a:rPr>
              <a:t>q </a:t>
            </a:r>
            <a:r>
              <a:rPr lang="en-US" dirty="0" smtClean="0"/>
              <a:t>-1)			</a:t>
            </a:r>
            <a:r>
              <a:rPr lang="en-US" sz="2000" dirty="0" smtClean="0"/>
              <a:t>(more ~*~math~*~)</a:t>
            </a:r>
            <a:endParaRPr lang="en-US" sz="1800" dirty="0" smtClean="0"/>
          </a:p>
          <a:p>
            <a:pPr lvl="3"/>
            <a:endParaRPr lang="en-US" sz="1800" dirty="0" smtClean="0"/>
          </a:p>
          <a:p>
            <a:r>
              <a:rPr lang="en-US" sz="2800" dirty="0" smtClean="0"/>
              <a:t>Public key components are </a:t>
            </a:r>
            <a:r>
              <a:rPr lang="en-US" sz="2800" i="1" dirty="0" smtClean="0">
                <a:solidFill>
                  <a:srgbClr val="006633"/>
                </a:solidFill>
              </a:rPr>
              <a:t>n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006633"/>
                </a:solidFill>
              </a:rPr>
              <a:t>e</a:t>
            </a:r>
          </a:p>
          <a:p>
            <a:r>
              <a:rPr lang="en-US" sz="2800" dirty="0" smtClean="0"/>
              <a:t>Private key components are </a:t>
            </a:r>
            <a:r>
              <a:rPr lang="en-US" sz="2800" i="1" dirty="0" smtClean="0">
                <a:solidFill>
                  <a:srgbClr val="006633"/>
                </a:solidFill>
              </a:rPr>
              <a:t>n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006633"/>
                </a:solidFill>
              </a:rPr>
              <a:t>d</a:t>
            </a:r>
            <a:r>
              <a:rPr lang="en-US" sz="2800" dirty="0" smtClean="0"/>
              <a:t> </a:t>
            </a:r>
            <a:r>
              <a:rPr lang="en-US" sz="2400" dirty="0" smtClean="0"/>
              <a:t>(normally save </a:t>
            </a:r>
            <a:r>
              <a:rPr lang="en-US" sz="2400" i="1" dirty="0" smtClean="0">
                <a:solidFill>
                  <a:srgbClr val="006633"/>
                </a:solidFill>
              </a:rPr>
              <a:t>p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006633"/>
                </a:solidFill>
              </a:rPr>
              <a:t>q</a:t>
            </a:r>
            <a:r>
              <a:rPr lang="en-US" sz="2400" dirty="0" smtClean="0"/>
              <a:t> too)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60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RSA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The plaintext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is converted into an integer </a:t>
            </a:r>
            <a:r>
              <a:rPr lang="en-US" i="1" dirty="0" smtClean="0">
                <a:solidFill>
                  <a:srgbClr val="006633"/>
                </a:solidFill>
              </a:rPr>
              <a:t>m</a:t>
            </a:r>
          </a:p>
          <a:p>
            <a:pPr lvl="2"/>
            <a:r>
              <a:rPr lang="en-US" dirty="0" smtClean="0"/>
              <a:t>(Don’t worry about this for now)</a:t>
            </a:r>
          </a:p>
          <a:p>
            <a:pPr lvl="1"/>
            <a:r>
              <a:rPr lang="en-US" i="1" dirty="0" smtClean="0">
                <a:solidFill>
                  <a:srgbClr val="006633"/>
                </a:solidFill>
              </a:rPr>
              <a:t>C</a:t>
            </a:r>
            <a:r>
              <a:rPr lang="en-US" dirty="0" smtClean="0"/>
              <a:t> = </a:t>
            </a:r>
            <a:r>
              <a:rPr lang="en-US" i="1" dirty="0" smtClean="0">
                <a:solidFill>
                  <a:srgbClr val="006633"/>
                </a:solidFill>
              </a:rPr>
              <a:t>m</a:t>
            </a:r>
            <a:r>
              <a:rPr lang="en-US" i="1" baseline="30000" dirty="0" smtClean="0">
                <a:solidFill>
                  <a:srgbClr val="006633"/>
                </a:solidFill>
              </a:rPr>
              <a:t>e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n</a:t>
            </a:r>
            <a:r>
              <a:rPr lang="en-US" dirty="0" smtClean="0"/>
              <a:t>	(remember, </a:t>
            </a:r>
            <a:r>
              <a:rPr lang="en-US" i="1" dirty="0" smtClean="0">
                <a:solidFill>
                  <a:srgbClr val="006633"/>
                </a:solidFill>
              </a:rPr>
              <a:t>e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n</a:t>
            </a:r>
            <a:r>
              <a:rPr lang="en-US" dirty="0" smtClean="0"/>
              <a:t> were our public key components)</a:t>
            </a:r>
          </a:p>
          <a:p>
            <a:r>
              <a:rPr lang="en-US" dirty="0" smtClean="0"/>
              <a:t>Decryption</a:t>
            </a:r>
          </a:p>
          <a:p>
            <a:pPr lvl="1"/>
            <a:r>
              <a:rPr lang="en-US" i="1" dirty="0" smtClean="0">
                <a:solidFill>
                  <a:srgbClr val="006633"/>
                </a:solidFill>
              </a:rPr>
              <a:t>m</a:t>
            </a:r>
            <a:r>
              <a:rPr lang="en-US" dirty="0" smtClean="0"/>
              <a:t> = </a:t>
            </a:r>
            <a:r>
              <a:rPr lang="en-US" i="1" dirty="0" smtClean="0">
                <a:solidFill>
                  <a:srgbClr val="006633"/>
                </a:solidFill>
              </a:rPr>
              <a:t>C</a:t>
            </a:r>
            <a:r>
              <a:rPr lang="en-US" i="1" baseline="30000" dirty="0" smtClean="0">
                <a:solidFill>
                  <a:srgbClr val="006633"/>
                </a:solidFill>
              </a:rPr>
              <a:t>d</a:t>
            </a:r>
            <a:r>
              <a:rPr lang="en-US" dirty="0" smtClean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n	(</a:t>
            </a:r>
            <a:r>
              <a:rPr lang="en-US" dirty="0" smtClean="0"/>
              <a:t>remember</a:t>
            </a:r>
            <a:r>
              <a:rPr lang="en-US" dirty="0"/>
              <a:t>, 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6633"/>
                </a:solidFill>
              </a:rPr>
              <a:t>n</a:t>
            </a:r>
            <a:r>
              <a:rPr lang="en-US" dirty="0"/>
              <a:t> </a:t>
            </a:r>
            <a:r>
              <a:rPr lang="en-US" dirty="0" smtClean="0"/>
              <a:t>were </a:t>
            </a:r>
            <a:r>
              <a:rPr lang="en-US" dirty="0"/>
              <a:t>our </a:t>
            </a:r>
            <a:r>
              <a:rPr lang="en-US" dirty="0" smtClean="0"/>
              <a:t>private key components</a:t>
            </a:r>
            <a:r>
              <a:rPr lang="en-US" dirty="0"/>
              <a:t>)</a:t>
            </a:r>
            <a:endParaRPr lang="en-US" i="1" dirty="0">
              <a:solidFill>
                <a:srgbClr val="006633"/>
              </a:solidFill>
            </a:endParaRPr>
          </a:p>
          <a:p>
            <a:r>
              <a:rPr lang="en-US" dirty="0" smtClean="0"/>
              <a:t>Mathematical proof</a:t>
            </a:r>
          </a:p>
          <a:p>
            <a:pPr lvl="1"/>
            <a:r>
              <a:rPr lang="en-US" dirty="0" smtClean="0"/>
              <a:t>Outside of the scope of this class (number theory, etc.)</a:t>
            </a:r>
          </a:p>
          <a:p>
            <a:pPr lvl="1"/>
            <a:r>
              <a:rPr lang="en-US" dirty="0" smtClean="0"/>
              <a:t>Read the paper if you’re really interested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7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Example: 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generation:</a:t>
            </a:r>
          </a:p>
          <a:p>
            <a:pPr lvl="1"/>
            <a:r>
              <a:rPr lang="en-US" dirty="0" smtClean="0"/>
              <a:t>Choose </a:t>
            </a:r>
            <a:r>
              <a:rPr lang="en-US" i="1" dirty="0">
                <a:solidFill>
                  <a:srgbClr val="006633"/>
                </a:solidFill>
              </a:rPr>
              <a:t>p</a:t>
            </a:r>
            <a:r>
              <a:rPr lang="en-US" dirty="0" smtClean="0"/>
              <a:t> = 43 and </a:t>
            </a:r>
            <a:r>
              <a:rPr lang="en-US" i="1" dirty="0" smtClean="0">
                <a:solidFill>
                  <a:srgbClr val="006633"/>
                </a:solidFill>
              </a:rPr>
              <a:t>q</a:t>
            </a:r>
            <a:r>
              <a:rPr lang="en-US" dirty="0" smtClean="0"/>
              <a:t> = 59</a:t>
            </a:r>
          </a:p>
          <a:p>
            <a:pPr lvl="1"/>
            <a:r>
              <a:rPr lang="en-US" dirty="0" smtClean="0"/>
              <a:t>Calculate </a:t>
            </a:r>
            <a:r>
              <a:rPr lang="en-US" i="1" dirty="0">
                <a:solidFill>
                  <a:srgbClr val="006633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i="1" dirty="0" smtClean="0">
                <a:solidFill>
                  <a:srgbClr val="006633"/>
                </a:solidFill>
              </a:rPr>
              <a:t>q </a:t>
            </a:r>
            <a:r>
              <a:rPr lang="en-US" dirty="0"/>
              <a:t>			</a:t>
            </a:r>
            <a:r>
              <a:rPr lang="en-US" i="1" dirty="0" smtClean="0">
                <a:solidFill>
                  <a:srgbClr val="006633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43 </a:t>
            </a:r>
            <a:r>
              <a:rPr lang="en-US" dirty="0"/>
              <a:t>* </a:t>
            </a:r>
            <a:r>
              <a:rPr lang="en-US" dirty="0" smtClean="0"/>
              <a:t>59</a:t>
            </a:r>
            <a:r>
              <a:rPr lang="en-US" dirty="0"/>
              <a:t>		</a:t>
            </a:r>
            <a:r>
              <a:rPr lang="en-US" i="1" dirty="0">
                <a:solidFill>
                  <a:srgbClr val="006633"/>
                </a:solidFill>
              </a:rPr>
              <a:t>n</a:t>
            </a:r>
            <a:r>
              <a:rPr lang="en-US" dirty="0"/>
              <a:t> = </a:t>
            </a:r>
            <a:r>
              <a:rPr lang="en-US" dirty="0" smtClean="0"/>
              <a:t>2537</a:t>
            </a:r>
          </a:p>
          <a:p>
            <a:pPr lvl="1"/>
            <a:r>
              <a:rPr lang="en-US" dirty="0" smtClean="0"/>
              <a:t>Choose </a:t>
            </a:r>
            <a:r>
              <a:rPr lang="en-US" i="1" dirty="0" smtClean="0">
                <a:solidFill>
                  <a:srgbClr val="006633"/>
                </a:solidFill>
              </a:rPr>
              <a:t>e</a:t>
            </a:r>
            <a:r>
              <a:rPr lang="en-US" dirty="0" smtClean="0"/>
              <a:t> = 67</a:t>
            </a:r>
          </a:p>
          <a:p>
            <a:pPr lvl="1"/>
            <a:r>
              <a:rPr lang="en-US" dirty="0" smtClean="0"/>
              <a:t>Calculate 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  <a:r>
              <a:rPr lang="en-US" dirty="0" smtClean="0"/>
              <a:t> = 1927</a:t>
            </a:r>
          </a:p>
          <a:p>
            <a:pPr lvl="1"/>
            <a:endParaRPr lang="en-US" dirty="0"/>
          </a:p>
          <a:p>
            <a:r>
              <a:rPr lang="en-US" dirty="0" smtClean="0"/>
              <a:t>Public key: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>
                <a:solidFill>
                  <a:srgbClr val="006633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2537, </a:t>
            </a:r>
            <a:r>
              <a:rPr lang="en-US" i="1" dirty="0">
                <a:solidFill>
                  <a:srgbClr val="006633"/>
                </a:solidFill>
              </a:rPr>
              <a:t>e</a:t>
            </a:r>
            <a:r>
              <a:rPr lang="en-US" dirty="0"/>
              <a:t> = </a:t>
            </a:r>
            <a:r>
              <a:rPr lang="en-US" dirty="0" smtClean="0"/>
              <a:t>67</a:t>
            </a:r>
          </a:p>
          <a:p>
            <a:r>
              <a:rPr lang="en-US" dirty="0" smtClean="0"/>
              <a:t>Private key:	</a:t>
            </a:r>
            <a:r>
              <a:rPr lang="en-US" i="1" dirty="0" smtClean="0">
                <a:solidFill>
                  <a:srgbClr val="006633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/>
              <a:t>= 2537, 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1927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9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Example: Encryption/Decryption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someone wants to send you a message </a:t>
            </a:r>
            <a:r>
              <a:rPr lang="en-US" i="1" dirty="0" smtClean="0">
                <a:solidFill>
                  <a:srgbClr val="006633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 = 42</a:t>
            </a:r>
          </a:p>
          <a:p>
            <a:pPr lvl="1"/>
            <a:r>
              <a:rPr lang="en-US" dirty="0" smtClean="0"/>
              <a:t>To encrypt it, they use your public key: </a:t>
            </a:r>
            <a:r>
              <a:rPr lang="en-US" i="1" dirty="0">
                <a:solidFill>
                  <a:srgbClr val="006633"/>
                </a:solidFill>
              </a:rPr>
              <a:t>n</a:t>
            </a:r>
            <a:r>
              <a:rPr lang="en-US" dirty="0"/>
              <a:t> = 2537, </a:t>
            </a:r>
            <a:r>
              <a:rPr lang="en-US" i="1" dirty="0">
                <a:solidFill>
                  <a:srgbClr val="006633"/>
                </a:solidFill>
              </a:rPr>
              <a:t>e</a:t>
            </a:r>
            <a:r>
              <a:rPr lang="en-US" dirty="0"/>
              <a:t> = 67</a:t>
            </a:r>
            <a:endParaRPr lang="en-US" dirty="0" smtClean="0"/>
          </a:p>
          <a:p>
            <a:pPr lvl="1"/>
            <a:r>
              <a:rPr lang="en-US" i="1" dirty="0">
                <a:solidFill>
                  <a:srgbClr val="006633"/>
                </a:solidFill>
              </a:rPr>
              <a:t>C</a:t>
            </a:r>
            <a:r>
              <a:rPr lang="en-US" dirty="0"/>
              <a:t> = </a:t>
            </a:r>
            <a:r>
              <a:rPr lang="en-US" i="1" dirty="0">
                <a:solidFill>
                  <a:srgbClr val="006633"/>
                </a:solidFill>
              </a:rPr>
              <a:t>m</a:t>
            </a:r>
            <a:r>
              <a:rPr lang="en-US" i="1" baseline="30000" dirty="0">
                <a:solidFill>
                  <a:srgbClr val="006633"/>
                </a:solidFill>
              </a:rPr>
              <a:t>e</a:t>
            </a:r>
            <a:r>
              <a:rPr lang="en-US" dirty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n			 </a:t>
            </a:r>
            <a:r>
              <a:rPr lang="en-US" i="1" dirty="0">
                <a:solidFill>
                  <a:srgbClr val="006633"/>
                </a:solidFill>
              </a:rPr>
              <a:t>C</a:t>
            </a:r>
            <a:r>
              <a:rPr lang="en-US" dirty="0"/>
              <a:t> = </a:t>
            </a:r>
            <a:r>
              <a:rPr lang="en-US" dirty="0" smtClean="0">
                <a:solidFill>
                  <a:schemeClr val="bg1"/>
                </a:solidFill>
              </a:rPr>
              <a:t>42</a:t>
            </a:r>
            <a:r>
              <a:rPr lang="en-US" baseline="30000" dirty="0" smtClean="0">
                <a:solidFill>
                  <a:schemeClr val="bg1"/>
                </a:solidFill>
              </a:rPr>
              <a:t>67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% </a:t>
            </a:r>
            <a:r>
              <a:rPr lang="en-US" dirty="0" smtClean="0">
                <a:solidFill>
                  <a:schemeClr val="bg1"/>
                </a:solidFill>
              </a:rPr>
              <a:t>2537	</a:t>
            </a:r>
            <a:r>
              <a:rPr lang="en-US" i="1" dirty="0" smtClean="0">
                <a:solidFill>
                  <a:srgbClr val="006633"/>
                </a:solidFill>
              </a:rPr>
              <a:t>			 </a:t>
            </a:r>
            <a:r>
              <a:rPr lang="en-US" i="1" dirty="0">
                <a:solidFill>
                  <a:srgbClr val="006633"/>
                </a:solidFill>
              </a:rPr>
              <a:t>C</a:t>
            </a:r>
            <a:r>
              <a:rPr lang="en-US" dirty="0"/>
              <a:t> = </a:t>
            </a:r>
            <a:r>
              <a:rPr lang="en-US" dirty="0" smtClean="0">
                <a:solidFill>
                  <a:schemeClr val="bg1"/>
                </a:solidFill>
              </a:rPr>
              <a:t>1332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This ciphertext of 1332 is sent over a clear channel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After receiving the message 1332, you want to read it</a:t>
            </a:r>
          </a:p>
          <a:p>
            <a:pPr lvl="1"/>
            <a:r>
              <a:rPr lang="en-US" dirty="0" smtClean="0"/>
              <a:t>To decrypt, you’ll use your private key: </a:t>
            </a:r>
            <a:r>
              <a:rPr lang="en-US" i="1" dirty="0">
                <a:solidFill>
                  <a:srgbClr val="006633"/>
                </a:solidFill>
              </a:rPr>
              <a:t>n</a:t>
            </a:r>
            <a:r>
              <a:rPr lang="en-US" dirty="0"/>
              <a:t> = 2537, </a:t>
            </a:r>
            <a:r>
              <a:rPr lang="en-US" i="1" dirty="0">
                <a:solidFill>
                  <a:srgbClr val="006633"/>
                </a:solidFill>
              </a:rPr>
              <a:t>d</a:t>
            </a:r>
            <a:r>
              <a:rPr lang="en-US" dirty="0"/>
              <a:t> = </a:t>
            </a:r>
            <a:r>
              <a:rPr lang="en-US" dirty="0" smtClean="0"/>
              <a:t>1927</a:t>
            </a:r>
          </a:p>
          <a:p>
            <a:pPr lvl="1"/>
            <a:r>
              <a:rPr lang="en-US" i="1" dirty="0">
                <a:solidFill>
                  <a:srgbClr val="006633"/>
                </a:solidFill>
              </a:rPr>
              <a:t>m</a:t>
            </a:r>
            <a:r>
              <a:rPr lang="en-US" dirty="0"/>
              <a:t> = </a:t>
            </a:r>
            <a:r>
              <a:rPr lang="en-US" i="1" dirty="0">
                <a:solidFill>
                  <a:srgbClr val="006633"/>
                </a:solidFill>
              </a:rPr>
              <a:t>C</a:t>
            </a:r>
            <a:r>
              <a:rPr lang="en-US" i="1" baseline="30000" dirty="0">
                <a:solidFill>
                  <a:srgbClr val="006633"/>
                </a:solidFill>
              </a:rPr>
              <a:t>d</a:t>
            </a:r>
            <a:r>
              <a:rPr lang="en-US" dirty="0"/>
              <a:t> % </a:t>
            </a:r>
            <a:r>
              <a:rPr lang="en-US" i="1" dirty="0" smtClean="0">
                <a:solidFill>
                  <a:srgbClr val="006633"/>
                </a:solidFill>
              </a:rPr>
              <a:t>n			</a:t>
            </a:r>
            <a:r>
              <a:rPr lang="en-US" i="1" dirty="0">
                <a:solidFill>
                  <a:srgbClr val="006633"/>
                </a:solidFill>
              </a:rPr>
              <a:t> m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 smtClean="0">
                <a:solidFill>
                  <a:schemeClr val="bg1"/>
                </a:solidFill>
              </a:rPr>
              <a:t>1332</a:t>
            </a:r>
            <a:r>
              <a:rPr lang="en-US" baseline="30000" dirty="0" smtClean="0">
                <a:solidFill>
                  <a:schemeClr val="bg1"/>
                </a:solidFill>
              </a:rPr>
              <a:t>1927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% </a:t>
            </a:r>
            <a:r>
              <a:rPr lang="en-US" dirty="0" smtClean="0">
                <a:solidFill>
                  <a:schemeClr val="bg1"/>
                </a:solidFill>
              </a:rPr>
              <a:t>2537	</a:t>
            </a:r>
            <a:r>
              <a:rPr lang="en-US" i="1" dirty="0" smtClean="0">
                <a:solidFill>
                  <a:srgbClr val="006633"/>
                </a:solidFill>
              </a:rPr>
              <a:t>		 </a:t>
            </a:r>
            <a:r>
              <a:rPr lang="en-US" i="1" dirty="0">
                <a:solidFill>
                  <a:srgbClr val="006633"/>
                </a:solidFill>
              </a:rPr>
              <a:t>m</a:t>
            </a:r>
            <a:r>
              <a:rPr lang="en-US" dirty="0"/>
              <a:t> = </a:t>
            </a:r>
            <a:r>
              <a:rPr lang="en-US" dirty="0" smtClean="0">
                <a:solidFill>
                  <a:schemeClr val="bg1"/>
                </a:solidFill>
              </a:rPr>
              <a:t>42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9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attacker has access to only </a:t>
            </a:r>
            <a:r>
              <a:rPr lang="en-US" i="1" dirty="0" smtClean="0">
                <a:solidFill>
                  <a:srgbClr val="006633"/>
                </a:solidFill>
              </a:rPr>
              <a:t>n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e</a:t>
            </a:r>
            <a:endParaRPr lang="en-US" dirty="0" smtClean="0"/>
          </a:p>
          <a:p>
            <a:pPr lvl="1"/>
            <a:r>
              <a:rPr lang="en-US" dirty="0" smtClean="0"/>
              <a:t>They need access to 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  <a:r>
              <a:rPr lang="en-US" dirty="0" smtClean="0"/>
              <a:t> to have a complete private key</a:t>
            </a:r>
          </a:p>
          <a:p>
            <a:pPr lvl="1"/>
            <a:r>
              <a:rPr lang="en-US" dirty="0" smtClean="0"/>
              <a:t>If they could factor </a:t>
            </a:r>
            <a:r>
              <a:rPr lang="en-US" i="1" dirty="0" smtClean="0">
                <a:solidFill>
                  <a:srgbClr val="006633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6633"/>
                </a:solidFill>
              </a:rPr>
              <a:t>q</a:t>
            </a:r>
            <a:r>
              <a:rPr lang="en-US" dirty="0" smtClean="0"/>
              <a:t> out of </a:t>
            </a:r>
            <a:r>
              <a:rPr lang="en-US" i="1" dirty="0">
                <a:solidFill>
                  <a:srgbClr val="006633"/>
                </a:solidFill>
              </a:rPr>
              <a:t>n</a:t>
            </a:r>
            <a:r>
              <a:rPr lang="en-US" dirty="0" smtClean="0"/>
              <a:t>, they could calculate </a:t>
            </a:r>
            <a:r>
              <a:rPr lang="en-US" i="1" dirty="0" smtClean="0">
                <a:solidFill>
                  <a:srgbClr val="006633"/>
                </a:solidFill>
              </a:rPr>
              <a:t>d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Fortunately, calculating the large primes that are the only factors for a large number is </a:t>
            </a:r>
            <a:r>
              <a:rPr lang="en-US" b="1" i="1" u="sng" dirty="0" smtClean="0"/>
              <a:t>hard</a:t>
            </a:r>
            <a:endParaRPr lang="en-US" dirty="0"/>
          </a:p>
          <a:p>
            <a:pPr lvl="1"/>
            <a:r>
              <a:rPr lang="en-US" dirty="0" smtClean="0"/>
              <a:t>The larger the primes, the harder it is to factor</a:t>
            </a:r>
          </a:p>
          <a:p>
            <a:pPr lvl="2"/>
            <a:endParaRPr lang="en-US" dirty="0"/>
          </a:p>
          <a:p>
            <a:r>
              <a:rPr lang="en-US" dirty="0" smtClean="0"/>
              <a:t>Fun fact: </a:t>
            </a:r>
            <a:r>
              <a:rPr lang="en-US" dirty="0"/>
              <a:t>the largest known prime is 2</a:t>
            </a:r>
            <a:r>
              <a:rPr lang="en-US" baseline="30000" dirty="0"/>
              <a:t>77,232,917</a:t>
            </a:r>
            <a:r>
              <a:rPr lang="en-US" dirty="0"/>
              <a:t> −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It has 23,249,425 </a:t>
            </a:r>
            <a:r>
              <a:rPr lang="en-US" u="sng" dirty="0" smtClean="0"/>
              <a:t>digits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354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RSA: 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 and decryption are inverses of each other</a:t>
            </a:r>
          </a:p>
          <a:p>
            <a:r>
              <a:rPr lang="en-US" dirty="0" smtClean="0"/>
              <a:t>If something is </a:t>
            </a:r>
            <a:r>
              <a:rPr lang="en-US" u="sng" dirty="0" smtClean="0"/>
              <a:t>en</a:t>
            </a:r>
            <a:r>
              <a:rPr lang="en-US" dirty="0" smtClean="0"/>
              <a:t>crypted with the private key, </a:t>
            </a:r>
            <a:br>
              <a:rPr lang="en-US" dirty="0" smtClean="0"/>
            </a:br>
            <a:r>
              <a:rPr lang="en-US" dirty="0" smtClean="0"/>
              <a:t>it can be </a:t>
            </a:r>
            <a:r>
              <a:rPr lang="en-US" u="sng" dirty="0" smtClean="0"/>
              <a:t>de</a:t>
            </a:r>
            <a:r>
              <a:rPr lang="en-US" dirty="0" smtClean="0"/>
              <a:t>crypted with the public key</a:t>
            </a:r>
          </a:p>
          <a:p>
            <a:pPr lvl="1"/>
            <a:r>
              <a:rPr lang="en-US" dirty="0" smtClean="0"/>
              <a:t>What does this allow us to do?</a:t>
            </a:r>
          </a:p>
          <a:p>
            <a:pPr lvl="1"/>
            <a:r>
              <a:rPr lang="en-US" dirty="0" smtClean="0"/>
              <a:t>State “only this person could have </a:t>
            </a:r>
            <a:r>
              <a:rPr lang="en-US" u="sng" dirty="0" smtClean="0"/>
              <a:t>en</a:t>
            </a:r>
            <a:r>
              <a:rPr lang="en-US" dirty="0" smtClean="0"/>
              <a:t>crypted this”</a:t>
            </a:r>
          </a:p>
          <a:p>
            <a:endParaRPr lang="en-US" dirty="0"/>
          </a:p>
          <a:p>
            <a:r>
              <a:rPr lang="en-US" dirty="0" smtClean="0"/>
              <a:t>This is called a </a:t>
            </a:r>
            <a:r>
              <a:rPr lang="en-US" b="1" i="1" dirty="0" smtClean="0"/>
              <a:t>digital signature</a:t>
            </a:r>
            <a:r>
              <a:rPr lang="en-US" dirty="0" smtClean="0"/>
              <a:t>, and is meant to prove the message came from a specific individual</a:t>
            </a:r>
          </a:p>
          <a:p>
            <a:pPr lvl="1"/>
            <a:r>
              <a:rPr lang="en-US" dirty="0" smtClean="0"/>
              <a:t>This alone does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guarantee any </a:t>
            </a:r>
            <a:r>
              <a:rPr lang="en-US" dirty="0" smtClean="0"/>
              <a:t>confidentiality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the contents of the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(Pseudo)-Random 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rand() </a:t>
            </a:r>
            <a:r>
              <a:rPr lang="en-US" dirty="0"/>
              <a:t>is </a:t>
            </a:r>
            <a:r>
              <a:rPr lang="en-US" u="sng" dirty="0"/>
              <a:t>not</a:t>
            </a:r>
            <a:r>
              <a:rPr lang="en-US" dirty="0"/>
              <a:t> an acceptable </a:t>
            </a:r>
            <a:r>
              <a:rPr lang="en-US" dirty="0" smtClean="0"/>
              <a:t>(pseudo) random </a:t>
            </a:r>
            <a:r>
              <a:rPr lang="en-US" dirty="0"/>
              <a:t>number generator </a:t>
            </a:r>
            <a:r>
              <a:rPr lang="en-US" dirty="0" smtClean="0"/>
              <a:t>for anything that has an actual purpose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want something statistically </a:t>
            </a:r>
            <a:r>
              <a:rPr lang="en-US" dirty="0" smtClean="0"/>
              <a:t>viable, you need to use an </a:t>
            </a:r>
            <a:r>
              <a:rPr lang="en-US" dirty="0"/>
              <a:t>actually good </a:t>
            </a:r>
            <a:r>
              <a:rPr lang="en-US" dirty="0" smtClean="0"/>
              <a:t>pseudorandom </a:t>
            </a:r>
            <a:r>
              <a:rPr lang="en-US" dirty="0"/>
              <a:t>number generator (PRNG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you’re going to use the numbers for security-related purposes, use a </a:t>
            </a:r>
            <a:r>
              <a:rPr lang="en-US" b="1" dirty="0" smtClean="0"/>
              <a:t>cryptographically secure pseudorandom number generator (CSPRNG)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If </a:t>
            </a:r>
            <a:r>
              <a:rPr lang="en-US" dirty="0"/>
              <a:t>you don’t know </a:t>
            </a:r>
            <a:r>
              <a:rPr lang="en-US" dirty="0" smtClean="0"/>
              <a:t>if it’s </a:t>
            </a:r>
            <a:r>
              <a:rPr lang="en-US" dirty="0"/>
              <a:t>a CSPRNG, it probably </a:t>
            </a:r>
            <a:r>
              <a:rPr lang="en-US" dirty="0" smtClean="0"/>
              <a:t>isn’t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7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If</a:t>
            </a:r>
            <a:r>
              <a:rPr lang="en-US" dirty="0"/>
              <a:t> a sufficiently large quantum computer is ever built: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RSA </a:t>
            </a:r>
            <a:r>
              <a:rPr lang="en-US" dirty="0"/>
              <a:t>and </a:t>
            </a:r>
            <a:r>
              <a:rPr lang="en-US" dirty="0" err="1"/>
              <a:t>Diffie</a:t>
            </a:r>
            <a:r>
              <a:rPr lang="en-US" dirty="0"/>
              <a:t>-Hellman are </a:t>
            </a:r>
            <a:r>
              <a:rPr lang="en-US" u="sng" dirty="0"/>
              <a:t>completely broken</a:t>
            </a:r>
            <a:r>
              <a:rPr lang="en-US" dirty="0"/>
              <a:t>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algorithm called Shor’s algorithm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u="sng" dirty="0"/>
              <a:t>bit length</a:t>
            </a:r>
            <a:r>
              <a:rPr lang="en-US" dirty="0"/>
              <a:t> of symmetric ciphers is </a:t>
            </a:r>
            <a:r>
              <a:rPr lang="en-US" u="sng" dirty="0"/>
              <a:t>effectively </a:t>
            </a:r>
            <a:r>
              <a:rPr lang="en-US" u="sng" dirty="0" smtClean="0"/>
              <a:t>halved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If </a:t>
            </a:r>
            <a:r>
              <a:rPr lang="en-US" dirty="0"/>
              <a:t>it would previously </a:t>
            </a:r>
            <a:r>
              <a:rPr lang="en-US" dirty="0" smtClean="0"/>
              <a:t>require </a:t>
            </a:r>
            <a:r>
              <a:rPr lang="en-US" dirty="0"/>
              <a:t>2</a:t>
            </a:r>
            <a:r>
              <a:rPr lang="en-US" baseline="30000" dirty="0"/>
              <a:t>128</a:t>
            </a:r>
            <a:r>
              <a:rPr lang="en-US" dirty="0"/>
              <a:t> </a:t>
            </a:r>
            <a:r>
              <a:rPr lang="en-US" dirty="0" smtClean="0"/>
              <a:t>computations </a:t>
            </a:r>
            <a:r>
              <a:rPr lang="en-US" dirty="0"/>
              <a:t>to </a:t>
            </a:r>
            <a:r>
              <a:rPr lang="en-US" dirty="0" smtClean="0"/>
              <a:t>crack something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would </a:t>
            </a:r>
            <a:r>
              <a:rPr lang="en-US" dirty="0" smtClean="0"/>
              <a:t>only require </a:t>
            </a:r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quantum </a:t>
            </a:r>
            <a:r>
              <a:rPr lang="en-US" dirty="0" smtClean="0"/>
              <a:t>computations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9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2 and Homework 2 are due Wednesday night</a:t>
            </a:r>
          </a:p>
          <a:p>
            <a:endParaRPr lang="en-US" dirty="0"/>
          </a:p>
          <a:p>
            <a:r>
              <a:rPr lang="en-US" dirty="0" smtClean="0"/>
              <a:t>Paper 2&amp;3 are due next Wednesday</a:t>
            </a:r>
          </a:p>
          <a:p>
            <a:endParaRPr lang="en-US" dirty="0" smtClean="0"/>
          </a:p>
          <a:p>
            <a:r>
              <a:rPr lang="en-US" dirty="0" smtClean="0"/>
              <a:t>Exams are graded and available for pickup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cypher modes</a:t>
            </a:r>
          </a:p>
          <a:p>
            <a:endParaRPr lang="en-US" dirty="0"/>
          </a:p>
          <a:p>
            <a:r>
              <a:rPr lang="en-US" dirty="0" smtClean="0"/>
              <a:t>Asymmetric encryption</a:t>
            </a:r>
          </a:p>
          <a:p>
            <a:pPr lvl="1"/>
            <a:r>
              <a:rPr lang="en-US" dirty="0" err="1" smtClean="0"/>
              <a:t>Diffie</a:t>
            </a:r>
            <a:r>
              <a:rPr lang="en-US" dirty="0" smtClean="0"/>
              <a:t>-Hellman</a:t>
            </a:r>
          </a:p>
          <a:p>
            <a:pPr lvl="1"/>
            <a:r>
              <a:rPr lang="en-US" dirty="0" smtClean="0"/>
              <a:t>RSA</a:t>
            </a:r>
          </a:p>
          <a:p>
            <a:pPr lvl="1"/>
            <a:r>
              <a:rPr lang="en-US" dirty="0" smtClean="0"/>
              <a:t>Math (for real this time)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and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06200" cy="4830763"/>
          </a:xfrm>
        </p:spPr>
        <p:txBody>
          <a:bodyPr/>
          <a:lstStyle/>
          <a:p>
            <a:r>
              <a:rPr lang="en-US" dirty="0" smtClean="0"/>
              <a:t>Important concepts in cryptography and evaluating effectiveness</a:t>
            </a:r>
          </a:p>
          <a:p>
            <a:pPr lvl="3"/>
            <a:endParaRPr lang="en-US" dirty="0"/>
          </a:p>
          <a:p>
            <a:r>
              <a:rPr lang="en-US" dirty="0" smtClean="0"/>
              <a:t>Confusion</a:t>
            </a:r>
          </a:p>
          <a:p>
            <a:pPr lvl="1"/>
            <a:r>
              <a:rPr lang="en-US" dirty="0" smtClean="0"/>
              <a:t>Each bit of the ciphertext should depend on several parts of the key</a:t>
            </a:r>
          </a:p>
          <a:p>
            <a:pPr lvl="1"/>
            <a:r>
              <a:rPr lang="en-US" dirty="0" smtClean="0"/>
              <a:t>Obscures the connection between key and outcome</a:t>
            </a:r>
          </a:p>
          <a:p>
            <a:pPr lvl="3"/>
            <a:endParaRPr lang="en-US" dirty="0"/>
          </a:p>
          <a:p>
            <a:r>
              <a:rPr lang="en-US" dirty="0" smtClean="0"/>
              <a:t>Diffusion</a:t>
            </a:r>
          </a:p>
          <a:p>
            <a:pPr lvl="1"/>
            <a:r>
              <a:rPr lang="en-US" dirty="0" smtClean="0"/>
              <a:t>If a single bit of the plaintext changes, (statistically) about </a:t>
            </a:r>
            <a:br>
              <a:rPr lang="en-US" dirty="0" smtClean="0"/>
            </a:br>
            <a:r>
              <a:rPr lang="en-US" dirty="0" smtClean="0"/>
              <a:t>half of the bits in the ciphertext should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ciphers themselves are only good for encrypting a block</a:t>
            </a:r>
          </a:p>
          <a:p>
            <a:pPr lvl="1"/>
            <a:r>
              <a:rPr lang="en-US" dirty="0" smtClean="0"/>
              <a:t>Repeatedly applying a block cipher to larger amounts </a:t>
            </a:r>
            <a:br>
              <a:rPr lang="en-US" dirty="0" smtClean="0"/>
            </a:br>
            <a:r>
              <a:rPr lang="en-US" dirty="0" smtClean="0"/>
              <a:t>of data requires a mode of operation</a:t>
            </a:r>
          </a:p>
          <a:p>
            <a:pPr lvl="1"/>
            <a:r>
              <a:rPr lang="en-US" dirty="0" smtClean="0"/>
              <a:t>Some modes require an Initialization Vector (IV) to get started</a:t>
            </a:r>
          </a:p>
          <a:p>
            <a:pPr lvl="3"/>
            <a:endParaRPr lang="en-US" dirty="0"/>
          </a:p>
          <a:p>
            <a:r>
              <a:rPr lang="en-US" dirty="0" smtClean="0"/>
              <a:t>Different modes of operation exist for different purposes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Parallel encrypt and/or decrypt</a:t>
            </a:r>
          </a:p>
          <a:p>
            <a:pPr lvl="1"/>
            <a:r>
              <a:rPr lang="en-US" dirty="0" smtClean="0"/>
              <a:t>Encrypting a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0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i="1" baseline="-5999" dirty="0" smtClean="0">
                <a:solidFill>
                  <a:srgbClr val="006633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6633"/>
                </a:solidFill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Encryption </a:t>
            </a:r>
            <a:r>
              <a:rPr lang="en-US" dirty="0"/>
              <a:t>of </a:t>
            </a:r>
            <a:r>
              <a:rPr lang="en-US" dirty="0" smtClean="0"/>
              <a:t>plaintext </a:t>
            </a:r>
            <a:r>
              <a:rPr lang="en-US" i="1" dirty="0" smtClean="0">
                <a:solidFill>
                  <a:srgbClr val="006633"/>
                </a:solidFill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lang="en-US" dirty="0" smtClean="0"/>
              <a:t> </a:t>
            </a:r>
            <a:r>
              <a:rPr lang="en-US" dirty="0"/>
              <a:t>with key </a:t>
            </a:r>
            <a:r>
              <a:rPr lang="en-US" i="1" dirty="0">
                <a:solidFill>
                  <a:srgbClr val="006633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dirty="0"/>
              <a:t> using an arbitrary block </a:t>
            </a:r>
            <a:r>
              <a:rPr lang="en-US" dirty="0" smtClean="0"/>
              <a:t>cipher</a:t>
            </a:r>
          </a:p>
          <a:p>
            <a:pPr lvl="1"/>
            <a:endParaRPr lang="en-US" dirty="0"/>
          </a:p>
          <a:p>
            <a:r>
              <a:rPr lang="en-US" dirty="0" smtClean="0"/>
              <a:t>D</a:t>
            </a:r>
            <a:r>
              <a:rPr lang="en-US" i="1" baseline="-5999" dirty="0" smtClean="0">
                <a:solidFill>
                  <a:srgbClr val="006633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6633"/>
                </a:solidFill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ecryption </a:t>
            </a:r>
            <a:r>
              <a:rPr lang="en-US" dirty="0"/>
              <a:t>of cipher </a:t>
            </a:r>
            <a:r>
              <a:rPr lang="en-US" i="1" dirty="0">
                <a:solidFill>
                  <a:srgbClr val="006633"/>
                </a:solidFill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lang="en-US" dirty="0"/>
              <a:t> with key </a:t>
            </a:r>
            <a:r>
              <a:rPr lang="en-US" i="1" dirty="0">
                <a:solidFill>
                  <a:srgbClr val="006633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dirty="0"/>
              <a:t> using an arbitrary block </a:t>
            </a:r>
            <a:r>
              <a:rPr lang="en-US" dirty="0" smtClean="0"/>
              <a:t>cipher</a:t>
            </a:r>
          </a:p>
          <a:p>
            <a:pPr lvl="1"/>
            <a:endParaRPr lang="en-US" dirty="0"/>
          </a:p>
          <a:p>
            <a:r>
              <a:rPr lang="en-US" i="1" dirty="0">
                <a:latin typeface="Helvetica"/>
                <a:ea typeface="Helvetica"/>
                <a:cs typeface="Helvetica"/>
                <a:sym typeface="Helvetica"/>
              </a:rPr>
              <a:t>Arbitrary block </a:t>
            </a:r>
            <a:r>
              <a:rPr lang="en-US" i="1" dirty="0" smtClean="0">
                <a:latin typeface="Helvetica"/>
                <a:ea typeface="Helvetica"/>
                <a:cs typeface="Helvetica"/>
                <a:sym typeface="Helvetica"/>
              </a:rPr>
              <a:t>cipher</a:t>
            </a:r>
            <a:endParaRPr lang="en-US" dirty="0" smtClean="0">
              <a:sym typeface="Helvetica"/>
            </a:endParaRPr>
          </a:p>
          <a:p>
            <a:pPr lvl="1"/>
            <a:r>
              <a:rPr lang="en-US" dirty="0" smtClean="0"/>
              <a:t>For example, DES</a:t>
            </a:r>
            <a:r>
              <a:rPr lang="en-US" dirty="0"/>
              <a:t>, 3DES, or </a:t>
            </a:r>
            <a:r>
              <a:rPr lang="en-US" dirty="0" smtClean="0"/>
              <a:t>AES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1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Codebook Mode (ECB)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and most naïve mode of operation</a:t>
            </a:r>
          </a:p>
          <a:p>
            <a:pPr lvl="1"/>
            <a:r>
              <a:rPr lang="en-US" dirty="0" smtClean="0"/>
              <a:t>Simply encrypts/decrypts each block with the same key</a:t>
            </a:r>
          </a:p>
          <a:p>
            <a:pPr lvl="1"/>
            <a:endParaRPr lang="en-US" dirty="0"/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/decryption can be performed in parallel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Requires padding of plaintext</a:t>
            </a:r>
          </a:p>
          <a:p>
            <a:pPr lvl="1"/>
            <a:r>
              <a:rPr lang="en-US" dirty="0" smtClean="0"/>
              <a:t>Low diffusion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8F9FA"/>
              </a:clrFrom>
              <a:clrTo>
                <a:srgbClr val="F8F9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16020" y="2519523"/>
            <a:ext cx="3129551" cy="1879284"/>
          </a:xfrm>
          <a:prstGeom prst="rect">
            <a:avLst/>
          </a:prstGeom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</a:t>
            </a:r>
            <a:r>
              <a:rPr lang="en-US" altLang="en-US" dirty="0">
                <a:latin typeface="Arial" pitchFamily="34" charset="0"/>
              </a:rPr>
              <a:t>taken from https://</a:t>
            </a:r>
            <a:r>
              <a:rPr lang="en-US" altLang="en-US" dirty="0" smtClean="0">
                <a:latin typeface="Arial" pitchFamily="34" charset="0"/>
              </a:rPr>
              <a:t>en.wikipedia.org/wiki/Block_cipher_mode_of_operation</a:t>
            </a:r>
            <a:endParaRPr lang="en-US" altLang="en-US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4631684"/>
            <a:ext cx="205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= E</a:t>
            </a:r>
            <a:r>
              <a:rPr lang="en-US" sz="2800" i="1" baseline="-5999" dirty="0" smtClean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lang="en-US" sz="2800" i="1" baseline="-25000" dirty="0" smtClean="0"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i="1" dirty="0" smtClean="0"/>
              <a:t>P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D</a:t>
            </a:r>
            <a:r>
              <a:rPr lang="en-US" sz="2800" i="1" baseline="-5999" dirty="0" smtClean="0"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lang="en-US" sz="2800" i="1" baseline="-25000" dirty="0" smtClean="0"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43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65846</TotalTime>
  <Words>1152</Words>
  <Application>Microsoft Office PowerPoint</Application>
  <PresentationFormat>Widescreen</PresentationFormat>
  <Paragraphs>280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MS PGothic</vt:lpstr>
      <vt:lpstr>MS PGothic</vt:lpstr>
      <vt:lpstr>Arial</vt:lpstr>
      <vt:lpstr>Courier New</vt:lpstr>
      <vt:lpstr>DejaVu LGC Sans</vt:lpstr>
      <vt:lpstr>Garamond</vt:lpstr>
      <vt:lpstr>Helvetica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Confusion and Diffusion</vt:lpstr>
      <vt:lpstr>Modes of Operation</vt:lpstr>
      <vt:lpstr>Modes of Operation</vt:lpstr>
      <vt:lpstr>Notation</vt:lpstr>
      <vt:lpstr>Electronic Codebook Mode (ECB)</vt:lpstr>
      <vt:lpstr>Quick Note: Padding</vt:lpstr>
      <vt:lpstr>Cipher Block Chaining Mode (CBC)</vt:lpstr>
      <vt:lpstr>Cipher Feedback Mode (CFB)</vt:lpstr>
      <vt:lpstr>Counter Mode (CTR)</vt:lpstr>
      <vt:lpstr>Comparison of Modes of Operation</vt:lpstr>
      <vt:lpstr>Enc. Algorithms of Modes of Operation</vt:lpstr>
      <vt:lpstr>Diffie-Hellman</vt:lpstr>
      <vt:lpstr>Shortcomings of Symmetric Encryption</vt:lpstr>
      <vt:lpstr>Diffie-Hellman Key Exchange</vt:lpstr>
      <vt:lpstr>Basic Diffie-Hellman Algorithm</vt:lpstr>
      <vt:lpstr>Example Diffie-Hellman Algorithm</vt:lpstr>
      <vt:lpstr>Diffie-Hellman: The Math</vt:lpstr>
      <vt:lpstr>Diffie-Hellman Security</vt:lpstr>
      <vt:lpstr>RSA (not a real acronym)</vt:lpstr>
      <vt:lpstr>RSA Overview</vt:lpstr>
      <vt:lpstr>RSA Key Generation Algorithm</vt:lpstr>
      <vt:lpstr>Using RSA Keys</vt:lpstr>
      <vt:lpstr>RSA Example: Key Generation</vt:lpstr>
      <vt:lpstr>RSA Example: Encryption/Decryption</vt:lpstr>
      <vt:lpstr>RSA Security</vt:lpstr>
      <vt:lpstr>RSA: Digital Signatures</vt:lpstr>
      <vt:lpstr>(Pseudo)-Random Number Generation</vt:lpstr>
      <vt:lpstr>Quantum Computing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913</cp:revision>
  <cp:lastPrinted>2009-04-22T19:24:48Z</cp:lastPrinted>
  <dcterms:created xsi:type="dcterms:W3CDTF">2013-08-18T19:22:46Z</dcterms:created>
  <dcterms:modified xsi:type="dcterms:W3CDTF">2018-10-30T14:45:13Z</dcterms:modified>
</cp:coreProperties>
</file>